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95" r:id="rId2"/>
    <p:sldId id="259" r:id="rId3"/>
    <p:sldId id="261" r:id="rId4"/>
    <p:sldId id="262" r:id="rId5"/>
    <p:sldId id="281" r:id="rId6"/>
    <p:sldId id="280" r:id="rId7"/>
    <p:sldId id="272" r:id="rId8"/>
    <p:sldId id="293" r:id="rId9"/>
    <p:sldId id="275" r:id="rId10"/>
    <p:sldId id="267" r:id="rId11"/>
    <p:sldId id="284" r:id="rId12"/>
    <p:sldId id="285" r:id="rId13"/>
    <p:sldId id="287" r:id="rId14"/>
    <p:sldId id="286" r:id="rId15"/>
    <p:sldId id="288" r:id="rId16"/>
    <p:sldId id="289" r:id="rId17"/>
    <p:sldId id="268" r:id="rId18"/>
    <p:sldId id="269" r:id="rId19"/>
    <p:sldId id="270" r:id="rId20"/>
    <p:sldId id="271" r:id="rId21"/>
    <p:sldId id="277" r:id="rId22"/>
    <p:sldId id="273" r:id="rId23"/>
    <p:sldId id="276" r:id="rId24"/>
    <p:sldId id="264" r:id="rId25"/>
    <p:sldId id="282" r:id="rId26"/>
    <p:sldId id="278" r:id="rId27"/>
    <p:sldId id="279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14091-ABBA-4699-840D-86B861975488}" v="43" dt="2023-03-02T03:54:23.549"/>
    <p1510:client id="{54E2377F-8101-EA09-2D99-0A5C023F4AA8}" v="186" dt="2023-03-02T04:19:45.011"/>
    <p1510:client id="{A4792DF6-BA73-EE2D-ACE6-B8927625FD1B}" v="155" dt="2023-03-02T04:15:59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76803"/>
  </p:normalViewPr>
  <p:slideViewPr>
    <p:cSldViewPr snapToGrid="0">
      <p:cViewPr varScale="1">
        <p:scale>
          <a:sx n="97" d="100"/>
          <a:sy n="97" d="100"/>
        </p:scale>
        <p:origin x="1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B9F7C-CE36-1F41-9F83-007B03F359DA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9182F-447F-A64D-A970-335B33BF3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public power association - https://</a:t>
            </a:r>
            <a:r>
              <a:rPr lang="en-US" dirty="0" err="1"/>
              <a:t>www.publicpower.org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9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7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economic forum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44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2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0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2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182F-447F-A64D-A970-335B33BF3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1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5C732F-9337-CEC1-258F-0AAF9827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7016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F6CE49-4963-1088-F4D0-FC208F8E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945E81-EE14-82CC-1085-0F97B272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72235" cy="365125"/>
          </a:xfrm>
        </p:spPr>
        <p:txBody>
          <a:bodyPr/>
          <a:lstStyle/>
          <a:p>
            <a:r>
              <a:rPr lang="en-US"/>
              <a:t>3/8/23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8958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7220" y="6356350"/>
            <a:ext cx="1926579" cy="365125"/>
          </a:xfrm>
        </p:spPr>
        <p:txBody>
          <a:bodyPr/>
          <a:lstStyle/>
          <a:p>
            <a:r>
              <a:rPr lang="en-US" dirty="0"/>
              <a:t>	</a:t>
            </a:r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2024" y="6356350"/>
            <a:ext cx="2031775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B14867A-3F45-FF3D-E75C-5C643FAB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79061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32E7020-3192-C0F6-1FCD-8AD3BAEF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445B199-DEB1-7B23-589E-E5F31F77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D10F19-11AB-4EBC-0AC3-7C6673DC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0D3F-37DE-61F8-3CE9-D7D93E04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16A272-26FE-4269-89AA-BA96D9FB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48863B-2512-ACAD-7240-6B946AAD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751" y="6356350"/>
            <a:ext cx="522484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3/8/23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2B05E5-1A7E-587D-33DF-D6D612D79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751" y="6356350"/>
            <a:ext cx="59312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sn.jhu.edu/papers/RealTim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hyperlink" Target="https://www.dsn.jhu.edu/papers/RTbyz_ERSA2022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forum.org/agenda/2019/03/hackers-are-causing-blackouts-it-s-time-to-boost-our-cyber-resilienc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sn.jhu.edu/papers/RTbyz_ERSA2022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sn.jhu.edu/spir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sn.jhu.edu/papers/RTbyz_ERSA2022.pdf" TargetMode="External"/><Relationship Id="rId4" Type="http://schemas.openxmlformats.org/officeDocument/2006/relationships/hyperlink" Target="https://www.dsn.jhu.edu/papers/RealTime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airamir@cs.jhu.edu" TargetMode="External"/><Relationship Id="rId2" Type="http://schemas.openxmlformats.org/officeDocument/2006/relationships/hyperlink" Target="http://www.dsn.jhu.edu/spir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sn.jhu.edu/papers/DSN_2019_SCADA_Experience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icaltechnology.org/2021/10/electric-power-distribution-network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xty.org.ua/articles/108414/whats-up-with-the-power-how-russia-destroys-energy-infrastructure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wyorker.com/culture/photo-booth/the-impact-of-russian-missile-strikes-on-ukraines-power-grid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fox8.com/news/investigations/power-grid-attack/2-months-since-moore-county/" TargetMode="External"/><Relationship Id="rId5" Type="http://schemas.openxmlformats.org/officeDocument/2006/relationships/hyperlink" Target="https://www.seattletimes.com/seattle-news/what-motivated-the-pacific-northwest-substation-attacks/" TargetMode="External"/><Relationship Id="rId4" Type="http://schemas.openxmlformats.org/officeDocument/2006/relationships/hyperlink" Target="https://www.nytimes.com/2023/02/04/us/electrical-substation-attacks-nc-w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icaltechnology.org/2021/10/electric-power-distribution-network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E901-D406-749B-0745-9C6B0613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94" y="1077517"/>
            <a:ext cx="11651999" cy="5071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5944D1-E012-BA11-245E-864BEE0ED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612"/>
            <a:ext cx="9144000" cy="1520686"/>
          </a:xfrm>
        </p:spPr>
        <p:txBody>
          <a:bodyPr>
            <a:normAutofit/>
          </a:bodyPr>
          <a:lstStyle/>
          <a:p>
            <a:r>
              <a:rPr lang="en-US" sz="4800" b="1" dirty="0">
                <a:cs typeface="Calibri Light"/>
              </a:rPr>
              <a:t>Spire: Cyberattack-resilient</a:t>
            </a:r>
            <a:br>
              <a:rPr lang="en-US" sz="4800" b="1" dirty="0">
                <a:cs typeface="Calibri Light"/>
              </a:rPr>
            </a:br>
            <a:r>
              <a:rPr lang="en-US" sz="4800" b="1" dirty="0">
                <a:solidFill>
                  <a:schemeClr val="bg1"/>
                </a:solidFill>
                <a:cs typeface="Calibri Light"/>
              </a:rPr>
              <a:t>Power Grid Substations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BC1C7-A97C-8C4A-9CE3-86F75B497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222" y="4592814"/>
            <a:ext cx="9144000" cy="21070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Dr. Yair Amir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Department of Computer Science</a:t>
            </a:r>
          </a:p>
          <a:p>
            <a:r>
              <a:rPr lang="en-US" sz="2800" dirty="0">
                <a:solidFill>
                  <a:srgbClr val="FFFFFF"/>
                </a:solidFill>
                <a:cs typeface="Calibri"/>
              </a:rPr>
              <a:t>Johns Hopkins University</a:t>
            </a:r>
          </a:p>
          <a:p>
            <a:r>
              <a:rPr lang="en-US" sz="2800" dirty="0" err="1">
                <a:solidFill>
                  <a:srgbClr val="FFFFFF"/>
                </a:solidFill>
                <a:cs typeface="Calibri"/>
              </a:rPr>
              <a:t>yairamir@jhu.edu</a:t>
            </a:r>
            <a:endParaRPr lang="en-US" sz="28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026" name="Picture 2" descr="Avatar of user American Public Power Association">
            <a:extLst>
              <a:ext uri="{FF2B5EF4-FFF2-40B4-BE49-F238E27FC236}">
                <a16:creationId xmlns:a16="http://schemas.microsoft.com/office/drawing/2014/main" id="{4BA0D5CD-61EA-E07C-84D8-20A1B7C7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6" y="6343104"/>
            <a:ext cx="320796" cy="3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3F85-4CDB-65C4-2BF1-19DA350B833E}"/>
              </a:ext>
            </a:extLst>
          </p:cNvPr>
          <p:cNvSpPr txBox="1"/>
          <p:nvPr/>
        </p:nvSpPr>
        <p:spPr>
          <a:xfrm>
            <a:off x="133817" y="638095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Picture by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5126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524159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Spire for the Substation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5952844" cy="395961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ea typeface="+mn-lt"/>
                <a:cs typeface="+mn-lt"/>
              </a:rPr>
              <a:t>T</a:t>
            </a:r>
            <a:r>
              <a:rPr lang="en-US" sz="2400" dirty="0"/>
              <a:t>he </a:t>
            </a:r>
            <a:r>
              <a:rPr lang="en-US" sz="2400" b="1" dirty="0"/>
              <a:t>first real-time Byzantine-resilient architecture and protocols for the substation </a:t>
            </a:r>
            <a:r>
              <a:rPr lang="en-US" sz="2400" dirty="0"/>
              <a:t>that simultaneously address system compromises and network attacks while meeting the strict timeliness requirement (4.167ms)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algn="r"/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7E7CA-B67A-5DC4-AA4D-9E8CCFD64E78}"/>
              </a:ext>
            </a:extLst>
          </p:cNvPr>
          <p:cNvSpPr txBox="1"/>
          <p:nvPr/>
        </p:nvSpPr>
        <p:spPr>
          <a:xfrm>
            <a:off x="1076694" y="4315468"/>
            <a:ext cx="6031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Bommareddy, Sahiti, Daniel Qian, Christopher </a:t>
            </a:r>
            <a:r>
              <a:rPr lang="en-US" sz="12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Bonebrake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Paul </a:t>
            </a:r>
            <a:r>
              <a:rPr lang="en-US" sz="12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Skare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and Yair Amir.</a:t>
            </a:r>
          </a:p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 byzantine resilience for power grid substations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.”</a:t>
            </a:r>
          </a:p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 In </a:t>
            </a:r>
            <a:r>
              <a:rPr lang="en-US" sz="1200" b="0" i="1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2022 41st International Symposium on Reliable Distributed Systems (SRDS)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pp. 213-224. IEEE, 2022.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Sahiti Bommareddy, Maher Khan, David J Sebastian Cardenas, Carl Miller, Christopher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Bonebrake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 Yair Amir and Amy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Babay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 Byzantine Resilient Power Grid Infrastructure: Evaluation and Trade-offs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”.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 International Workshop on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Explainability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of Real-time Systems and their Analysis at the IEEE Real-Time Systems Symposium (RTSS 2022).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40694D-1B32-93A4-4891-E5AF28EED24A}"/>
              </a:ext>
            </a:extLst>
          </p:cNvPr>
          <p:cNvGrpSpPr/>
          <p:nvPr/>
        </p:nvGrpSpPr>
        <p:grpSpPr>
          <a:xfrm>
            <a:off x="7226458" y="2010758"/>
            <a:ext cx="4673621" cy="3899787"/>
            <a:chOff x="999267" y="1782100"/>
            <a:chExt cx="6315933" cy="55273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D8A234-55F9-3599-5816-58CA8DA5C6C2}"/>
                </a:ext>
              </a:extLst>
            </p:cNvPr>
            <p:cNvGrpSpPr/>
            <p:nvPr/>
          </p:nvGrpSpPr>
          <p:grpSpPr>
            <a:xfrm>
              <a:off x="999267" y="1782100"/>
              <a:ext cx="6315933" cy="5527396"/>
              <a:chOff x="1153797" y="1643874"/>
              <a:chExt cx="7717341" cy="5994400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C9A077CF-23CA-9B39-D330-D8247F61B3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" t="13313" r="-233" b="28338"/>
              <a:stretch/>
            </p:blipFill>
            <p:spPr bwMode="auto">
              <a:xfrm>
                <a:off x="1153797" y="1643874"/>
                <a:ext cx="7717341" cy="599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B290AE-C7F6-ECEA-9142-98D93F9AB7DE}"/>
                  </a:ext>
                </a:extLst>
              </p:cNvPr>
              <p:cNvSpPr/>
              <p:nvPr/>
            </p:nvSpPr>
            <p:spPr>
              <a:xfrm>
                <a:off x="5147302" y="4941141"/>
                <a:ext cx="3322429" cy="1191454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8"/>
                <a:endParaRPr lang="en-US" sz="216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88E895F3-4C3F-D8FC-B257-D84A79C31B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76" t="10314" r="18516" b="8889"/>
            <a:stretch/>
          </p:blipFill>
          <p:spPr bwMode="auto">
            <a:xfrm>
              <a:off x="999268" y="1907269"/>
              <a:ext cx="3305310" cy="5402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6A5833-0734-088B-23DF-C38E0CCFD431}"/>
                </a:ext>
              </a:extLst>
            </p:cNvPr>
            <p:cNvSpPr txBox="1"/>
            <p:nvPr/>
          </p:nvSpPr>
          <p:spPr>
            <a:xfrm>
              <a:off x="1168226" y="2507369"/>
              <a:ext cx="2004698" cy="1051314"/>
            </a:xfrm>
            <a:prstGeom prst="rect">
              <a:avLst/>
            </a:prstGeom>
            <a:noFill/>
          </p:spPr>
          <p:txBody>
            <a:bodyPr wrap="square" lIns="76200" tIns="38100" rIns="76200" bIns="38100" rtlCol="0" anchor="t">
              <a:spAutoFit/>
            </a:bodyPr>
            <a:lstStyle/>
            <a:p>
              <a:pPr algn="ctr" defTabSz="914318"/>
              <a:r>
                <a:rPr lang="en-US" sz="2160" b="1" dirty="0">
                  <a:solidFill>
                    <a:srgbClr val="000000"/>
                  </a:solidFill>
                  <a:latin typeface="Arial"/>
                </a:rPr>
                <a:t>Hitachi</a:t>
              </a:r>
            </a:p>
            <a:p>
              <a:pPr algn="ctr" defTabSz="914318"/>
              <a:r>
                <a:rPr lang="en-US" sz="2160" b="1" dirty="0">
                  <a:solidFill>
                    <a:srgbClr val="000000"/>
                  </a:solidFill>
                  <a:latin typeface="Arial"/>
                </a:rPr>
                <a:t>Energy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5D0D54-9B22-C375-01B6-DA2AC1B6E8ED}"/>
                </a:ext>
              </a:extLst>
            </p:cNvPr>
            <p:cNvSpPr txBox="1"/>
            <p:nvPr/>
          </p:nvSpPr>
          <p:spPr>
            <a:xfrm>
              <a:off x="4702640" y="4736840"/>
              <a:ext cx="1107248" cy="491212"/>
            </a:xfrm>
            <a:prstGeom prst="rect">
              <a:avLst/>
            </a:prstGeom>
            <a:noFill/>
          </p:spPr>
          <p:txBody>
            <a:bodyPr wrap="square" lIns="76200" tIns="38100" rIns="76200" bIns="38100" rtlCol="0" anchor="t">
              <a:spAutoFit/>
            </a:bodyPr>
            <a:lstStyle/>
            <a:p>
              <a:pPr algn="ctr" defTabSz="914318"/>
              <a:r>
                <a:rPr lang="en-US" sz="2160" b="1">
                  <a:solidFill>
                    <a:srgbClr val="FFFFFF"/>
                  </a:solidFill>
                  <a:latin typeface="Arial"/>
                </a:rPr>
                <a:t>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FEA16-7C05-D0FC-FCC8-298E7E756090}"/>
                </a:ext>
              </a:extLst>
            </p:cNvPr>
            <p:cNvSpPr txBox="1"/>
            <p:nvPr/>
          </p:nvSpPr>
          <p:spPr>
            <a:xfrm>
              <a:off x="4641063" y="5330443"/>
              <a:ext cx="2101555" cy="601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8"/>
              <a:r>
                <a:rPr lang="en-US" sz="2160" b="1" dirty="0">
                  <a:solidFill>
                    <a:srgbClr val="FFFFFF"/>
                  </a:solidFill>
                  <a:latin typeface="Arial"/>
                </a:rPr>
                <a:t>Siemens</a:t>
              </a:r>
            </a:p>
          </p:txBody>
        </p: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CB5499A-4329-F7E2-615A-E64C6389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09B175-1EDD-07D1-8ABB-9773989C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B3D58C-2834-5D5A-20F1-B95BCE55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0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Toward a Byzantine-resilient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715CD87-E839-DC80-603C-48C90602B433}"/>
              </a:ext>
            </a:extLst>
          </p:cNvPr>
          <p:cNvSpPr/>
          <p:nvPr/>
        </p:nvSpPr>
        <p:spPr>
          <a:xfrm>
            <a:off x="1066482" y="3042271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EB7D693C-941F-77AD-20E2-5CEC0B7BD6D3}"/>
              </a:ext>
            </a:extLst>
          </p:cNvPr>
          <p:cNvSpPr/>
          <p:nvPr/>
        </p:nvSpPr>
        <p:spPr>
          <a:xfrm>
            <a:off x="3597958" y="3042270"/>
            <a:ext cx="1662079" cy="91542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604E0348-4400-DCCF-CAC5-D91BAAA04239}"/>
              </a:ext>
            </a:extLst>
          </p:cNvPr>
          <p:cNvSpPr/>
          <p:nvPr/>
        </p:nvSpPr>
        <p:spPr>
          <a:xfrm>
            <a:off x="6400482" y="3042270"/>
            <a:ext cx="1662079" cy="91542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pic>
        <p:nvPicPr>
          <p:cNvPr id="7" name="Graphic 3" descr="Devil face with solid fill with solid fill">
            <a:extLst>
              <a:ext uri="{FF2B5EF4-FFF2-40B4-BE49-F238E27FC236}">
                <a16:creationId xmlns:a16="http://schemas.microsoft.com/office/drawing/2014/main" id="{B527BF9C-DAA6-4B75-43C9-2CF0C3B9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384" y="2572093"/>
            <a:ext cx="801891" cy="801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095A3-B0F5-7603-2EBD-53047ED61F0F}"/>
              </a:ext>
            </a:extLst>
          </p:cNvPr>
          <p:cNvSpPr txBox="1"/>
          <p:nvPr/>
        </p:nvSpPr>
        <p:spPr>
          <a:xfrm>
            <a:off x="869397" y="4366630"/>
            <a:ext cx="2168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Malicious Relay</a:t>
            </a:r>
            <a:endParaRPr lang="en-US"/>
          </a:p>
          <a:p>
            <a:pPr algn="ctr"/>
            <a:r>
              <a:rPr lang="en-US" i="1">
                <a:cs typeface="Calibri"/>
              </a:rPr>
              <a:t>f</a:t>
            </a:r>
            <a:r>
              <a:rPr lang="en-US">
                <a:cs typeface="Calibri"/>
              </a:rPr>
              <a:t>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61902-DA12-8293-E6C6-D09DEAD14ABE}"/>
              </a:ext>
            </a:extLst>
          </p:cNvPr>
          <p:cNvSpPr txBox="1"/>
          <p:nvPr/>
        </p:nvSpPr>
        <p:spPr>
          <a:xfrm>
            <a:off x="3682149" y="4366629"/>
            <a:ext cx="4612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f</a:t>
            </a:r>
            <a:r>
              <a:rPr lang="en-US">
                <a:cs typeface="Calibri"/>
              </a:rPr>
              <a:t>+1 relays need to agree on an action</a:t>
            </a:r>
            <a:endParaRPr lang="en-US"/>
          </a:p>
          <a:p>
            <a:pPr algn="ctr"/>
            <a:r>
              <a:rPr lang="en-US" i="1">
                <a:cs typeface="Calibri"/>
              </a:rPr>
              <a:t>f+1=2</a:t>
            </a:r>
            <a:r>
              <a:rPr lang="en-US">
                <a:cs typeface="Calibri"/>
              </a:rPr>
              <a:t>  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8724A88-5AA8-6D72-7376-42967242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BD6758-C80C-C613-33FC-6ABC13E5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4DA22-24F9-D5EF-46E9-08E5E9CD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9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Toward a Byzantine-resilient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715CD87-E839-DC80-603C-48C90602B433}"/>
              </a:ext>
            </a:extLst>
          </p:cNvPr>
          <p:cNvSpPr/>
          <p:nvPr/>
        </p:nvSpPr>
        <p:spPr>
          <a:xfrm>
            <a:off x="1066482" y="3042271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EB7D693C-941F-77AD-20E2-5CEC0B7BD6D3}"/>
              </a:ext>
            </a:extLst>
          </p:cNvPr>
          <p:cNvSpPr/>
          <p:nvPr/>
        </p:nvSpPr>
        <p:spPr>
          <a:xfrm>
            <a:off x="3597958" y="3042270"/>
            <a:ext cx="1662079" cy="91542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604E0348-4400-DCCF-CAC5-D91BAAA04239}"/>
              </a:ext>
            </a:extLst>
          </p:cNvPr>
          <p:cNvSpPr/>
          <p:nvPr/>
        </p:nvSpPr>
        <p:spPr>
          <a:xfrm>
            <a:off x="6400482" y="3042270"/>
            <a:ext cx="1662079" cy="91542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pic>
        <p:nvPicPr>
          <p:cNvPr id="7" name="Graphic 3" descr="Devil face with solid fill with solid fill">
            <a:extLst>
              <a:ext uri="{FF2B5EF4-FFF2-40B4-BE49-F238E27FC236}">
                <a16:creationId xmlns:a16="http://schemas.microsoft.com/office/drawing/2014/main" id="{B527BF9C-DAA6-4B75-43C9-2CF0C3B9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384" y="2572093"/>
            <a:ext cx="801891" cy="801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095A3-B0F5-7603-2EBD-53047ED61F0F}"/>
              </a:ext>
            </a:extLst>
          </p:cNvPr>
          <p:cNvSpPr txBox="1"/>
          <p:nvPr/>
        </p:nvSpPr>
        <p:spPr>
          <a:xfrm>
            <a:off x="869397" y="4366630"/>
            <a:ext cx="2168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Malicious Relay</a:t>
            </a:r>
            <a:endParaRPr lang="en-US"/>
          </a:p>
          <a:p>
            <a:pPr algn="ctr"/>
            <a:r>
              <a:rPr lang="en-US" i="1">
                <a:cs typeface="Calibri"/>
              </a:rPr>
              <a:t>f</a:t>
            </a:r>
            <a:r>
              <a:rPr lang="en-US">
                <a:cs typeface="Calibri"/>
              </a:rPr>
              <a:t>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61902-DA12-8293-E6C6-D09DEAD14ABE}"/>
              </a:ext>
            </a:extLst>
          </p:cNvPr>
          <p:cNvSpPr txBox="1"/>
          <p:nvPr/>
        </p:nvSpPr>
        <p:spPr>
          <a:xfrm>
            <a:off x="3682149" y="4366629"/>
            <a:ext cx="4612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f</a:t>
            </a:r>
            <a:r>
              <a:rPr lang="en-US">
                <a:cs typeface="Calibri"/>
              </a:rPr>
              <a:t>+1 relays need to agree on an action</a:t>
            </a:r>
            <a:endParaRPr lang="en-US"/>
          </a:p>
          <a:p>
            <a:pPr algn="ctr"/>
            <a:r>
              <a:rPr lang="en-US" i="1">
                <a:cs typeface="Calibri"/>
              </a:rPr>
              <a:t>f+1=2</a:t>
            </a:r>
            <a:r>
              <a:rPr lang="en-US">
                <a:cs typeface="Calibri"/>
              </a:rPr>
              <a:t>  </a:t>
            </a:r>
            <a:endParaRPr lang="en-US"/>
          </a:p>
        </p:txBody>
      </p:sp>
      <p:sp>
        <p:nvSpPr>
          <p:cNvPr id="6" name="Rectangle: Rounded Corners 19">
            <a:extLst>
              <a:ext uri="{FF2B5EF4-FFF2-40B4-BE49-F238E27FC236}">
                <a16:creationId xmlns:a16="http://schemas.microsoft.com/office/drawing/2014/main" id="{090F8D2A-8F2D-03CF-1F56-AB88EEC9F433}"/>
              </a:ext>
            </a:extLst>
          </p:cNvPr>
          <p:cNvSpPr/>
          <p:nvPr/>
        </p:nvSpPr>
        <p:spPr>
          <a:xfrm>
            <a:off x="8957527" y="2990751"/>
            <a:ext cx="1662079" cy="91542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7A7AD-EA70-D4DA-76B2-B6107FE46317}"/>
              </a:ext>
            </a:extLst>
          </p:cNvPr>
          <p:cNvSpPr txBox="1"/>
          <p:nvPr/>
        </p:nvSpPr>
        <p:spPr>
          <a:xfrm>
            <a:off x="8550765" y="4315111"/>
            <a:ext cx="27309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Relay for proactive recovery</a:t>
            </a:r>
            <a:endParaRPr lang="en-US" dirty="0"/>
          </a:p>
          <a:p>
            <a:pPr algn="ctr"/>
            <a:r>
              <a:rPr lang="en-US" i="1" dirty="0">
                <a:cs typeface="Calibri"/>
              </a:rPr>
              <a:t>k</a:t>
            </a:r>
            <a:r>
              <a:rPr lang="en-US" dirty="0">
                <a:cs typeface="Calibri"/>
              </a:rPr>
              <a:t>=1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46746FF-F2D7-F0D9-5216-210FF14C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0CA0DA4-8462-490F-D050-EFC8D706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011B21-3D80-4956-5968-F7A7970D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48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Typical IEC61850 Substation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D87AB8-41B6-823B-3C57-3269AFBB08A3}"/>
              </a:ext>
            </a:extLst>
          </p:cNvPr>
          <p:cNvSpPr/>
          <p:nvPr/>
        </p:nvSpPr>
        <p:spPr>
          <a:xfrm>
            <a:off x="837574" y="2057645"/>
            <a:ext cx="1345005" cy="37690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Measured </a:t>
            </a: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(Sampled Values)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5B4C8B0-41C2-E6CC-C7F8-4BF620AB84F9}"/>
              </a:ext>
            </a:extLst>
          </p:cNvPr>
          <p:cNvSpPr/>
          <p:nvPr/>
        </p:nvSpPr>
        <p:spPr>
          <a:xfrm>
            <a:off x="3639779" y="2925426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4AE8A5FF-A3E1-87CC-C85B-663DFCE7E722}"/>
              </a:ext>
            </a:extLst>
          </p:cNvPr>
          <p:cNvSpPr/>
          <p:nvPr/>
        </p:nvSpPr>
        <p:spPr>
          <a:xfrm>
            <a:off x="3639777" y="4101666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Protective Relay</a:t>
            </a:r>
            <a:endParaRPr lang="en-US" dirty="0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31FD00DC-B55F-433A-8BC9-9E1FCE80898F}"/>
              </a:ext>
            </a:extLst>
          </p:cNvPr>
          <p:cNvSpPr/>
          <p:nvPr/>
        </p:nvSpPr>
        <p:spPr>
          <a:xfrm>
            <a:off x="9720436" y="3497217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Circuit Breaker</a:t>
            </a:r>
          </a:p>
          <a:p>
            <a:pPr algn="ctr"/>
            <a:r>
              <a:rPr lang="en-US">
                <a:cs typeface="Calibri"/>
              </a:rPr>
              <a:t>IED</a:t>
            </a:r>
          </a:p>
        </p:txBody>
      </p:sp>
      <p:pic>
        <p:nvPicPr>
          <p:cNvPr id="8" name="Picture 14" descr="Icon&#10;&#10;Description automatically generated">
            <a:extLst>
              <a:ext uri="{FF2B5EF4-FFF2-40B4-BE49-F238E27FC236}">
                <a16:creationId xmlns:a16="http://schemas.microsoft.com/office/drawing/2014/main" id="{4D18CA5C-7D49-A799-15B1-23B9212B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93" y="3704047"/>
            <a:ext cx="703700" cy="48289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90C2D91-5D56-5DA9-5719-5B174673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473" y="3704045"/>
            <a:ext cx="703700" cy="4828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921458-1A9E-5D37-1009-3CEF61CEBEB0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182580" y="3942187"/>
            <a:ext cx="465895" cy="33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091DF5-D6B6-2421-49F8-C5A18A8ADB3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8946995" y="3945498"/>
            <a:ext cx="773441" cy="94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8D34333-094E-FCC3-A8D7-93CF0558FE64}"/>
              </a:ext>
            </a:extLst>
          </p:cNvPr>
          <p:cNvCxnSpPr>
            <a:stCxn id="9" idx="3"/>
            <a:endCxn id="4" idx="1"/>
          </p:cNvCxnSpPr>
          <p:nvPr/>
        </p:nvCxnSpPr>
        <p:spPr>
          <a:xfrm flipV="1">
            <a:off x="3352173" y="3383138"/>
            <a:ext cx="287604" cy="5623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929051-554E-688E-ED4B-5A605B6DF486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3352174" y="3945495"/>
            <a:ext cx="287603" cy="61388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DD82E7-70DB-1D70-AEBB-054ECFCFA9F7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301857" y="3383136"/>
            <a:ext cx="2941437" cy="5623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E66E7EC-DC7D-D1E4-C990-C992EF0D344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301856" y="3945497"/>
            <a:ext cx="2941439" cy="6138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812B093-2305-ED12-46C2-2A9488C1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B1590E-64D2-CE38-5BF6-90293C9E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AF6D1-0058-2DB5-9D58-DCA2FBB4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7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Byzantine-resilient Substation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01C78-63C5-6224-FBD8-2AF4C4407153}"/>
              </a:ext>
            </a:extLst>
          </p:cNvPr>
          <p:cNvSpPr/>
          <p:nvPr/>
        </p:nvSpPr>
        <p:spPr>
          <a:xfrm>
            <a:off x="451209" y="2100711"/>
            <a:ext cx="1345005" cy="37690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Measured </a:t>
            </a: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Data</a:t>
            </a:r>
          </a:p>
          <a:p>
            <a:pPr algn="ctr"/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(Sampled Values)</a:t>
            </a: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1AC894B3-970F-CAFC-D08B-02FC76B91F29}"/>
              </a:ext>
            </a:extLst>
          </p:cNvPr>
          <p:cNvSpPr/>
          <p:nvPr/>
        </p:nvSpPr>
        <p:spPr>
          <a:xfrm>
            <a:off x="10438714" y="3537112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Circuit Breaker</a:t>
            </a:r>
          </a:p>
          <a:p>
            <a:pPr algn="ctr"/>
            <a:r>
              <a:rPr lang="en-US">
                <a:cs typeface="Calibri"/>
              </a:rPr>
              <a:t>IED</a:t>
            </a:r>
          </a:p>
        </p:txBody>
      </p:sp>
      <p:pic>
        <p:nvPicPr>
          <p:cNvPr id="5" name="Picture 14" descr="Icon&#10;&#10;Description automatically generated">
            <a:extLst>
              <a:ext uri="{FF2B5EF4-FFF2-40B4-BE49-F238E27FC236}">
                <a16:creationId xmlns:a16="http://schemas.microsoft.com/office/drawing/2014/main" id="{E0D28BD1-7806-075D-CF4C-1CCB0F8D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839" y="3753375"/>
            <a:ext cx="703700" cy="4828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5E69ECC-7C30-06DA-BE60-21B7AA08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196" y="3747111"/>
            <a:ext cx="703700" cy="482899"/>
          </a:xfrm>
          <a:prstGeom prst="rect">
            <a:avLst/>
          </a:prstGeom>
        </p:spPr>
      </p:pic>
      <p:sp>
        <p:nvSpPr>
          <p:cNvPr id="8" name="Rectangle: Rounded Corners 37">
            <a:extLst>
              <a:ext uri="{FF2B5EF4-FFF2-40B4-BE49-F238E27FC236}">
                <a16:creationId xmlns:a16="http://schemas.microsoft.com/office/drawing/2014/main" id="{04770333-CC78-0A64-DDE9-9A41950A12E2}"/>
              </a:ext>
            </a:extLst>
          </p:cNvPr>
          <p:cNvSpPr/>
          <p:nvPr/>
        </p:nvSpPr>
        <p:spPr>
          <a:xfrm>
            <a:off x="8648780" y="3530659"/>
            <a:ext cx="1662079" cy="9154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Breaker</a:t>
            </a:r>
          </a:p>
          <a:p>
            <a:pPr algn="ctr"/>
            <a:r>
              <a:rPr lang="en-US">
                <a:cs typeface="Calibri"/>
              </a:rPr>
              <a:t>Proxy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278C8B-9425-CBAC-A973-BB7BEEE0EA37}"/>
              </a:ext>
            </a:extLst>
          </p:cNvPr>
          <p:cNvGrpSpPr/>
          <p:nvPr/>
        </p:nvGrpSpPr>
        <p:grpSpPr>
          <a:xfrm>
            <a:off x="3201951" y="4119152"/>
            <a:ext cx="4004335" cy="1017703"/>
            <a:chOff x="3111798" y="3707591"/>
            <a:chExt cx="4004334" cy="1017703"/>
          </a:xfrm>
        </p:grpSpPr>
        <p:sp>
          <p:nvSpPr>
            <p:cNvPr id="10" name="Rectangle: Rounded Corners 6">
              <a:extLst>
                <a:ext uri="{FF2B5EF4-FFF2-40B4-BE49-F238E27FC236}">
                  <a16:creationId xmlns:a16="http://schemas.microsoft.com/office/drawing/2014/main" id="{89962B70-2045-B62D-2C38-0F399DA712B0}"/>
                </a:ext>
              </a:extLst>
            </p:cNvPr>
            <p:cNvSpPr/>
            <p:nvPr/>
          </p:nvSpPr>
          <p:spPr>
            <a:xfrm>
              <a:off x="3163258" y="3759050"/>
              <a:ext cx="1662079" cy="9154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Protective Relay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CE311-DF31-D339-4F20-107389A0E3EC}"/>
                </a:ext>
              </a:extLst>
            </p:cNvPr>
            <p:cNvGrpSpPr/>
            <p:nvPr/>
          </p:nvGrpSpPr>
          <p:grpSpPr>
            <a:xfrm>
              <a:off x="5243671" y="3758026"/>
              <a:ext cx="1756218" cy="915423"/>
              <a:chOff x="5259013" y="3742684"/>
              <a:chExt cx="1674393" cy="9154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1378AB-EDC1-B0F6-6456-1FA3D3945E22}"/>
                  </a:ext>
                </a:extLst>
              </p:cNvPr>
              <p:cNvSpPr/>
              <p:nvPr/>
            </p:nvSpPr>
            <p:spPr>
              <a:xfrm>
                <a:off x="5259013" y="3742685"/>
                <a:ext cx="835682" cy="9154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Relay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Proxy</a:t>
                </a:r>
                <a:endParaRPr lang="en-US">
                  <a:ea typeface="+mn-lt"/>
                  <a:cs typeface="+mn-lt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08BBF8-3AD9-D23A-2EB7-C085E9E596AC}"/>
                  </a:ext>
                </a:extLst>
              </p:cNvPr>
              <p:cNvSpPr/>
              <p:nvPr/>
            </p:nvSpPr>
            <p:spPr>
              <a:xfrm>
                <a:off x="6097724" y="3742684"/>
                <a:ext cx="835682" cy="9154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Trip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Master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367BC2-CF9E-B6C0-FEFD-254FC2EE287C}"/>
                </a:ext>
              </a:extLst>
            </p:cNvPr>
            <p:cNvSpPr/>
            <p:nvPr/>
          </p:nvSpPr>
          <p:spPr>
            <a:xfrm>
              <a:off x="3111798" y="3707591"/>
              <a:ext cx="4004334" cy="1017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C17E4-B292-D77E-8FCE-A96D1D53C868}"/>
              </a:ext>
            </a:extLst>
          </p:cNvPr>
          <p:cNvGrpSpPr/>
          <p:nvPr/>
        </p:nvGrpSpPr>
        <p:grpSpPr>
          <a:xfrm>
            <a:off x="3201951" y="2942911"/>
            <a:ext cx="4004335" cy="1017703"/>
            <a:chOff x="3111797" y="2531349"/>
            <a:chExt cx="4004334" cy="1017703"/>
          </a:xfrm>
        </p:grpSpPr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AF0D7647-2771-327B-49BD-0B9CF9C7731F}"/>
                </a:ext>
              </a:extLst>
            </p:cNvPr>
            <p:cNvSpPr/>
            <p:nvPr/>
          </p:nvSpPr>
          <p:spPr>
            <a:xfrm>
              <a:off x="3163259" y="2582809"/>
              <a:ext cx="1662079" cy="9154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Protective Relay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FF0D8A-05F4-9F35-47BE-3431537D2D61}"/>
                </a:ext>
              </a:extLst>
            </p:cNvPr>
            <p:cNvGrpSpPr/>
            <p:nvPr/>
          </p:nvGrpSpPr>
          <p:grpSpPr>
            <a:xfrm>
              <a:off x="5248786" y="2581785"/>
              <a:ext cx="1756218" cy="915423"/>
              <a:chOff x="5259014" y="2515302"/>
              <a:chExt cx="1756218" cy="9154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58075B-64C4-4602-B5E0-78E30F564D3D}"/>
                  </a:ext>
                </a:extLst>
              </p:cNvPr>
              <p:cNvSpPr/>
              <p:nvPr/>
            </p:nvSpPr>
            <p:spPr>
              <a:xfrm>
                <a:off x="5259014" y="2515303"/>
                <a:ext cx="835682" cy="9154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Relay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Proxy</a:t>
                </a:r>
                <a:endParaRPr lang="en-US">
                  <a:ea typeface="+mn-lt"/>
                  <a:cs typeface="+mn-lt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24BC5-ADE8-67C3-24E5-C54403DF09B8}"/>
                  </a:ext>
                </a:extLst>
              </p:cNvPr>
              <p:cNvSpPr/>
              <p:nvPr/>
            </p:nvSpPr>
            <p:spPr>
              <a:xfrm>
                <a:off x="6092611" y="2515302"/>
                <a:ext cx="922621" cy="91542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Trip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Master</a:t>
                </a:r>
                <a:endParaRPr lang="en-US">
                  <a:ea typeface="+mn-lt"/>
                  <a:cs typeface="+mn-lt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168805-FB94-57B0-BB58-EEEBC7E16E89}"/>
                </a:ext>
              </a:extLst>
            </p:cNvPr>
            <p:cNvSpPr/>
            <p:nvPr/>
          </p:nvSpPr>
          <p:spPr>
            <a:xfrm>
              <a:off x="3111797" y="2531349"/>
              <a:ext cx="4004334" cy="1017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B7005C-3876-AE0C-E54C-7C38AE9DA306}"/>
              </a:ext>
            </a:extLst>
          </p:cNvPr>
          <p:cNvGrpSpPr/>
          <p:nvPr/>
        </p:nvGrpSpPr>
        <p:grpSpPr>
          <a:xfrm>
            <a:off x="3201951" y="1766668"/>
            <a:ext cx="4004335" cy="1017703"/>
            <a:chOff x="3111797" y="1355107"/>
            <a:chExt cx="4004334" cy="1017703"/>
          </a:xfrm>
        </p:grpSpPr>
        <p:sp>
          <p:nvSpPr>
            <p:cNvPr id="24" name="Rectangle: Rounded Corners 2">
              <a:extLst>
                <a:ext uri="{FF2B5EF4-FFF2-40B4-BE49-F238E27FC236}">
                  <a16:creationId xmlns:a16="http://schemas.microsoft.com/office/drawing/2014/main" id="{6C2C16BE-F818-AA83-83D3-4B80A46B706C}"/>
                </a:ext>
              </a:extLst>
            </p:cNvPr>
            <p:cNvSpPr/>
            <p:nvPr/>
          </p:nvSpPr>
          <p:spPr>
            <a:xfrm>
              <a:off x="3204171" y="1406567"/>
              <a:ext cx="1662079" cy="9154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a typeface="+mn-lt"/>
                  <a:cs typeface="+mn-lt"/>
                </a:rPr>
                <a:t>Protective Relay</a:t>
              </a:r>
              <a:endParaRPr lang="en-US" dirty="0">
                <a:solidFill>
                  <a:schemeClr val="tx1"/>
                </a:solidFill>
                <a:cs typeface="Calibri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11D1A25-CDC0-621F-2D74-F47E43A05B53}"/>
                </a:ext>
              </a:extLst>
            </p:cNvPr>
            <p:cNvGrpSpPr/>
            <p:nvPr/>
          </p:nvGrpSpPr>
          <p:grpSpPr>
            <a:xfrm>
              <a:off x="5249808" y="1406567"/>
              <a:ext cx="1743905" cy="915423"/>
              <a:chOff x="5393004" y="1478164"/>
              <a:chExt cx="1920979" cy="91542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E9E1969-17B1-8122-CF9F-68FE7F36B364}"/>
                  </a:ext>
                </a:extLst>
              </p:cNvPr>
              <p:cNvSpPr/>
              <p:nvPr/>
            </p:nvSpPr>
            <p:spPr>
              <a:xfrm>
                <a:off x="5393004" y="1478165"/>
                <a:ext cx="920536" cy="9154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Relay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Proxy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07CBAC3-77AC-98C2-7563-27152A7ECF7D}"/>
                  </a:ext>
                </a:extLst>
              </p:cNvPr>
              <p:cNvSpPr/>
              <p:nvPr/>
            </p:nvSpPr>
            <p:spPr>
              <a:xfrm>
                <a:off x="6314060" y="1478164"/>
                <a:ext cx="999923" cy="9154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cs typeface="Calibri"/>
                  </a:rPr>
                  <a:t>Trip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cs typeface="Calibri"/>
                  </a:rPr>
                  <a:t>Master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12479E-0977-088E-4FBF-BAFAC5E7FA51}"/>
                </a:ext>
              </a:extLst>
            </p:cNvPr>
            <p:cNvSpPr/>
            <p:nvPr/>
          </p:nvSpPr>
          <p:spPr>
            <a:xfrm>
              <a:off x="3111797" y="1355107"/>
              <a:ext cx="4004334" cy="1017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B6903-D61A-0FE9-2D66-F1AF3E3983B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796214" y="3985253"/>
            <a:ext cx="424983" cy="33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ADB4F80-AB4A-41C9-FBA9-F705369189D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924896" y="3451761"/>
            <a:ext cx="277055" cy="5368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64B3E38-9F20-F1E2-21E9-B941020FF1BF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924896" y="3988561"/>
            <a:ext cx="277056" cy="639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57B5345-AC09-B815-5889-B90354A0AE88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2924896" y="2275519"/>
            <a:ext cx="277055" cy="1713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C039CE-F0C4-A279-16A6-0DCC662CA70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8356539" y="3988371"/>
            <a:ext cx="292241" cy="64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880D6A-DFF8-DAC5-20FC-F50D4534F3F6}"/>
              </a:ext>
            </a:extLst>
          </p:cNvPr>
          <p:cNvGrpSpPr/>
          <p:nvPr/>
        </p:nvGrpSpPr>
        <p:grpSpPr>
          <a:xfrm>
            <a:off x="3171267" y="5295395"/>
            <a:ext cx="4004335" cy="1017703"/>
            <a:chOff x="3081114" y="4883833"/>
            <a:chExt cx="4004334" cy="1017703"/>
          </a:xfrm>
        </p:grpSpPr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0269D05E-DE69-CE24-B0AC-643EDD5E2D5E}"/>
                </a:ext>
              </a:extLst>
            </p:cNvPr>
            <p:cNvSpPr/>
            <p:nvPr/>
          </p:nvSpPr>
          <p:spPr>
            <a:xfrm>
              <a:off x="3163257" y="4935291"/>
              <a:ext cx="1662079" cy="9154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cs typeface="Calibri"/>
                </a:rPr>
                <a:t>Protective Relay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307944-2EC8-D62D-4DEE-650394E8A515}"/>
                </a:ext>
              </a:extLst>
            </p:cNvPr>
            <p:cNvGrpSpPr/>
            <p:nvPr/>
          </p:nvGrpSpPr>
          <p:grpSpPr>
            <a:xfrm>
              <a:off x="5248784" y="4934267"/>
              <a:ext cx="1745990" cy="915423"/>
              <a:chOff x="5259012" y="4837099"/>
              <a:chExt cx="1674393" cy="91542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B843C62-101E-7FB6-3A3A-AD45B87DE127}"/>
                  </a:ext>
                </a:extLst>
              </p:cNvPr>
              <p:cNvSpPr/>
              <p:nvPr/>
            </p:nvSpPr>
            <p:spPr>
              <a:xfrm>
                <a:off x="5259012" y="4837100"/>
                <a:ext cx="835682" cy="91542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Relay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Proxy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DB2277-CC60-AFB6-EB91-3CEB8B2EA52B}"/>
                  </a:ext>
                </a:extLst>
              </p:cNvPr>
              <p:cNvSpPr/>
              <p:nvPr/>
            </p:nvSpPr>
            <p:spPr>
              <a:xfrm>
                <a:off x="6097723" y="4837099"/>
                <a:ext cx="835682" cy="91542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Trip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ea typeface="+mn-lt"/>
                    <a:cs typeface="+mn-lt"/>
                  </a:rPr>
                  <a:t>Master</a:t>
                </a:r>
                <a:endParaRPr lang="en-US">
                  <a:ea typeface="+mn-lt"/>
                  <a:cs typeface="+mn-lt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E120D-57B5-602A-DFEF-A78ABF295491}"/>
                </a:ext>
              </a:extLst>
            </p:cNvPr>
            <p:cNvSpPr/>
            <p:nvPr/>
          </p:nvSpPr>
          <p:spPr>
            <a:xfrm>
              <a:off x="3081114" y="4883833"/>
              <a:ext cx="4004334" cy="1017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2145855-59C1-30B8-F017-00DA6EACFD35}"/>
              </a:ext>
            </a:extLst>
          </p:cNvPr>
          <p:cNvCxnSpPr>
            <a:cxnSpLocks/>
          </p:cNvCxnSpPr>
          <p:nvPr/>
        </p:nvCxnSpPr>
        <p:spPr>
          <a:xfrm>
            <a:off x="2924896" y="3988561"/>
            <a:ext cx="246372" cy="1815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44FA384-8FED-ACAB-7BDF-14A3B76D7AEC}"/>
              </a:ext>
            </a:extLst>
          </p:cNvPr>
          <p:cNvCxnSpPr>
            <a:cxnSpLocks/>
          </p:cNvCxnSpPr>
          <p:nvPr/>
        </p:nvCxnSpPr>
        <p:spPr>
          <a:xfrm flipV="1">
            <a:off x="7175601" y="3994825"/>
            <a:ext cx="477237" cy="180942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6EB4D6-0481-E8C0-B744-CCB2827767B3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10310859" y="3988371"/>
            <a:ext cx="127855" cy="6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9769BD48-4766-7895-752B-6E7E5A0B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D168676-BF67-62CC-65F3-FC6E851E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455D8-26EF-EACE-EC66-79D06DA9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F9AF06-C17B-4A9E-A913-1F9BC65C1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2266950"/>
            <a:ext cx="457200" cy="1739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7A898E-F91E-9B01-5C1A-BCEE1E2D4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3987800"/>
            <a:ext cx="457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Protocol: State Machine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2" descr="Diagram&#10;&#10;Description automatically generated">
            <a:extLst>
              <a:ext uri="{FF2B5EF4-FFF2-40B4-BE49-F238E27FC236}">
                <a16:creationId xmlns:a16="http://schemas.microsoft.com/office/drawing/2014/main" id="{AF79AC12-AFE0-6781-B5A8-73B8118B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51" y="1697936"/>
            <a:ext cx="9975322" cy="51693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E73F-DDB4-16F8-C884-E7BAD445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AD60-2B9D-EBB6-DE41-F391338C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4CE6-0647-38DD-7C96-6846AF8C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8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Evaluation Operating Conditions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A301BCF-C6A9-0FBE-6983-C534588197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50193"/>
              </p:ext>
            </p:extLst>
          </p:nvPr>
        </p:nvGraphicFramePr>
        <p:xfrm>
          <a:off x="944171" y="1688641"/>
          <a:ext cx="10515600" cy="468283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995057">
                  <a:extLst>
                    <a:ext uri="{9D8B030D-6E8A-4147-A177-3AD203B41FA5}">
                      <a16:colId xmlns:a16="http://schemas.microsoft.com/office/drawing/2014/main" val="3656785638"/>
                    </a:ext>
                  </a:extLst>
                </a:gridCol>
                <a:gridCol w="6520543">
                  <a:extLst>
                    <a:ext uri="{9D8B030D-6E8A-4147-A177-3AD203B41FA5}">
                      <a16:colId xmlns:a16="http://schemas.microsoft.com/office/drawing/2014/main" val="528174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Operation Condition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Explanation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8133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Fault-Free (Normal)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four relay nodes are working correctly </a:t>
                      </a:r>
                      <a:endParaRPr lang="en-US" sz="13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5245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Fail-Stop Fault or Proactive Recovery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the relay nodes is unavailable due to a fail-stop fault or proactive recovery</a:t>
                      </a:r>
                      <a:endParaRPr lang="en-US" sz="13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86420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Fail-Stop Fault and Proactive Recovery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the relay nodes is unavailable due to a fail-stop fault while simultaneously, an additional relay node is undergoing proactive recovery </a:t>
                      </a:r>
                      <a:endParaRPr lang="en-US" sz="13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177029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Byzantine Fault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the relay nodes is under the control of a sophisticated attacker. Such compromised node performs two simultaneous attacks for each action : send corrupt share and short intermittent denial of service attacks</a:t>
                      </a:r>
                      <a:endParaRPr lang="en-US" sz="13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16166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Byzantine Fault and Proactive Recovery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the relay nodes exhibits the Byzantine Fault condition described above, and simultaneously, an additional relay node is undergoing proactive recovery </a:t>
                      </a:r>
                      <a:endParaRPr lang="en-US" sz="13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1397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A16C8-E997-8753-2140-515BD940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E6D95-E089-52C0-052C-A5A9252F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F31A-D2E8-6C7B-D41F-E0CA36EC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8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1403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Performance Evaluation : Fault-free Operating Condition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96C7F-A4C2-AEFD-2B1F-019362448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858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6A21ED-8CB9-2053-562F-5DFB88910619}"/>
              </a:ext>
            </a:extLst>
          </p:cNvPr>
          <p:cNvSpPr txBox="1"/>
          <p:nvPr/>
        </p:nvSpPr>
        <p:spPr>
          <a:xfrm rot="16200000">
            <a:off x="333825" y="3534225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Latency in microseconds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88699-2D80-8825-5BD1-27FE1CD656D9}"/>
              </a:ext>
            </a:extLst>
          </p:cNvPr>
          <p:cNvSpPr txBox="1"/>
          <p:nvPr/>
        </p:nvSpPr>
        <p:spPr>
          <a:xfrm>
            <a:off x="4023691" y="5876053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Million Actions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B4667-8B80-387B-61CE-351A7551EEA7}"/>
              </a:ext>
            </a:extLst>
          </p:cNvPr>
          <p:cNvSpPr txBox="1"/>
          <p:nvPr/>
        </p:nvSpPr>
        <p:spPr>
          <a:xfrm>
            <a:off x="8997696" y="1591056"/>
            <a:ext cx="33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Minimum / Average / Maximum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1604 / 2048 / 2789 microseconds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3EB43-5864-8085-DBE8-D599B68C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C84CC-9421-8B51-28A6-2105C6C0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1AEDE-BDCA-6DA3-7F65-9796972A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8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1403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Performance Evaluation : Fail-Stop Fault or Proactive Recovery Operating Condition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37F71-4084-DA4F-1FA9-B3372DF6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8580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CB5D6-3AA4-6021-72DE-30DC555E7EDB}"/>
              </a:ext>
            </a:extLst>
          </p:cNvPr>
          <p:cNvSpPr txBox="1"/>
          <p:nvPr/>
        </p:nvSpPr>
        <p:spPr>
          <a:xfrm rot="16200000">
            <a:off x="333825" y="3534225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Latency in microseconds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562F4-4C7D-8B36-F66B-6170CA0F5F57}"/>
              </a:ext>
            </a:extLst>
          </p:cNvPr>
          <p:cNvSpPr txBox="1"/>
          <p:nvPr/>
        </p:nvSpPr>
        <p:spPr>
          <a:xfrm>
            <a:off x="4023691" y="5876053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Million Actions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5E527-9E5F-51AC-214F-CDCA98DEDE28}"/>
              </a:ext>
            </a:extLst>
          </p:cNvPr>
          <p:cNvSpPr txBox="1"/>
          <p:nvPr/>
        </p:nvSpPr>
        <p:spPr>
          <a:xfrm>
            <a:off x="8997696" y="1591056"/>
            <a:ext cx="33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Minimum / Average / Maximum</a:t>
            </a:r>
          </a:p>
          <a:p>
            <a:r>
              <a:rPr lang="en-US">
                <a:solidFill>
                  <a:sysClr val="windowText" lastClr="000000"/>
                </a:solidFill>
              </a:rPr>
              <a:t>1604 / 2132 / 3135 microseconds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D4F73-2AF9-AEAC-1913-1FA98FB1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9DFBD-55D9-F3BC-D9F1-66C52EB3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86BD7-508F-ECBA-4018-9B6FF719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76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1403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Performance Evaluation : Byzantine Fault Operating Condition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0E27A-7732-D50B-3709-29F3AA39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8580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F0686B-E97E-E8A0-6098-8171AE08DA8C}"/>
              </a:ext>
            </a:extLst>
          </p:cNvPr>
          <p:cNvSpPr txBox="1"/>
          <p:nvPr/>
        </p:nvSpPr>
        <p:spPr>
          <a:xfrm rot="16200000">
            <a:off x="333825" y="3534225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Latency in microseconds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FA5CA-E4B3-6C14-EA8A-93134CAA63E3}"/>
              </a:ext>
            </a:extLst>
          </p:cNvPr>
          <p:cNvSpPr txBox="1"/>
          <p:nvPr/>
        </p:nvSpPr>
        <p:spPr>
          <a:xfrm>
            <a:off x="4023691" y="5876053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Million Actions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1A6A0-B0B8-8B25-26F1-7A29A7BF5308}"/>
              </a:ext>
            </a:extLst>
          </p:cNvPr>
          <p:cNvSpPr txBox="1"/>
          <p:nvPr/>
        </p:nvSpPr>
        <p:spPr>
          <a:xfrm>
            <a:off x="8997696" y="1591056"/>
            <a:ext cx="33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Minimum / Average / Maximum</a:t>
            </a:r>
          </a:p>
          <a:p>
            <a:r>
              <a:rPr lang="en-US">
                <a:solidFill>
                  <a:sysClr val="windowText" lastClr="000000"/>
                </a:solidFill>
              </a:rPr>
              <a:t>1716 / 2268 / 3253 microseconds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46EC6-9CD8-B858-662A-0FEEC17B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8BC26-CDDE-FA4C-3A93-28F1CD2A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41DC5-6C99-FD55-2D38-9689B01B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1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Increasing Cyber Attacks on Grid Control Systems Reinforce the Need for Intrusion-tolerant Systems…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DAD8BBA-816C-6A90-A706-E9861256E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714"/>
          <a:stretch/>
        </p:blipFill>
        <p:spPr>
          <a:xfrm>
            <a:off x="1248742" y="2097133"/>
            <a:ext cx="10022393" cy="41004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462FF-8ACA-2A00-8517-66064D7DAC62}"/>
              </a:ext>
            </a:extLst>
          </p:cNvPr>
          <p:cNvSpPr txBox="1"/>
          <p:nvPr/>
        </p:nvSpPr>
        <p:spPr>
          <a:xfrm>
            <a:off x="1498600" y="5998571"/>
            <a:ext cx="5388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 </a:t>
            </a:r>
            <a:r>
              <a:rPr lang="en-US" sz="800" dirty="0">
                <a:hlinkClick r:id="rId4"/>
              </a:rPr>
              <a:t>https://www.weforum.org/agenda/2019/03/hackers-are-causing-blackouts-it-s-time-to-boost-our-cyber-resilience/</a:t>
            </a:r>
            <a:r>
              <a:rPr lang="en-US" sz="800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BD047-A534-AF5A-6AD6-795B74A3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18545-9BC7-EC3F-A149-0414452D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DA5AE-392A-1B51-3182-D2810059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1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1403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Performance Evaluation : Byzantine Fault and Proactive Recovery Operating Condition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0903B-5168-A016-578D-BA2446B61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8580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F862D-8935-50AB-240E-984A91EB4B54}"/>
              </a:ext>
            </a:extLst>
          </p:cNvPr>
          <p:cNvSpPr txBox="1"/>
          <p:nvPr/>
        </p:nvSpPr>
        <p:spPr>
          <a:xfrm rot="16200000">
            <a:off x="333825" y="3534225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Latency in microseconds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B345-59C8-4282-D522-E6FD8BACAF42}"/>
              </a:ext>
            </a:extLst>
          </p:cNvPr>
          <p:cNvSpPr txBox="1"/>
          <p:nvPr/>
        </p:nvSpPr>
        <p:spPr>
          <a:xfrm>
            <a:off x="4023691" y="5876053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Million Actions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F169E-E16F-0FC8-2A85-3515A8102711}"/>
              </a:ext>
            </a:extLst>
          </p:cNvPr>
          <p:cNvSpPr txBox="1"/>
          <p:nvPr/>
        </p:nvSpPr>
        <p:spPr>
          <a:xfrm>
            <a:off x="8997696" y="1591056"/>
            <a:ext cx="33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ysClr val="windowText" lastClr="000000"/>
                </a:solidFill>
              </a:rPr>
              <a:t>Minimum / Average / Maximum</a:t>
            </a:r>
          </a:p>
          <a:p>
            <a:r>
              <a:rPr lang="en-US">
                <a:solidFill>
                  <a:sysClr val="windowText" lastClr="000000"/>
                </a:solidFill>
              </a:rPr>
              <a:t>1733 / 2261 / 5028 microseconds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752C8-65A8-C9DF-4010-2EECE296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CCEBB-217D-4A08-DD0F-A01B4D03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FD33E-7A24-CB64-7CD9-05B2D316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4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391403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Performance Evaluation : Fail-Stop Fault and Proactive Recovery Operating Condition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F862D-8935-50AB-240E-984A91EB4B54}"/>
              </a:ext>
            </a:extLst>
          </p:cNvPr>
          <p:cNvSpPr txBox="1"/>
          <p:nvPr/>
        </p:nvSpPr>
        <p:spPr>
          <a:xfrm rot="16200000">
            <a:off x="333825" y="3534225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Latency in microseconds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B345-59C8-4282-D522-E6FD8BACAF42}"/>
              </a:ext>
            </a:extLst>
          </p:cNvPr>
          <p:cNvSpPr txBox="1"/>
          <p:nvPr/>
        </p:nvSpPr>
        <p:spPr>
          <a:xfrm>
            <a:off x="4023691" y="5876053"/>
            <a:ext cx="44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Million Actions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D975F-AE8B-B9B4-3213-FE7DCEAA8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8580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F169E-E16F-0FC8-2A85-3515A8102711}"/>
              </a:ext>
            </a:extLst>
          </p:cNvPr>
          <p:cNvSpPr txBox="1"/>
          <p:nvPr/>
        </p:nvSpPr>
        <p:spPr>
          <a:xfrm>
            <a:off x="8997696" y="1591056"/>
            <a:ext cx="332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Minimum / Average / Maximum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1595 / 2167 / 5025 microseconds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0C7A5-AF5E-2FED-73D7-7FA5C54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F0AAE-AA6B-0141-5FC3-B33FE289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D921-668D-FB03-CAAA-92EF9F4C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8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Real-Time Kernel Option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DD145-DE7B-81BE-421B-D086B6F3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91DB-75C1-5873-CB8C-49B06282A1AA}"/>
              </a:ext>
            </a:extLst>
          </p:cNvPr>
          <p:cNvSpPr txBox="1">
            <a:spLocks/>
          </p:cNvSpPr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With only two nodes available, a random delay on either node (e.g., from network delays, kernel scheduling, or even effects of a Byzantine node’s actions) would be reflected in the end-to-end latency</a:t>
            </a:r>
            <a:endParaRPr lang="en-US" sz="2400" dirty="0">
              <a:cs typeface="Calibri" panose="020F0502020204030204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Real-time kernel is optimized to maintain low-latency consistent response time and determinism</a:t>
            </a:r>
            <a:endParaRPr lang="en-US" sz="2400" dirty="0">
              <a:cs typeface="Calibri" panose="020F0502020204030204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The determinism and latency stability of real-time kernel help to always meet the real-time requirement in all operating conditions</a:t>
            </a:r>
          </a:p>
          <a:p>
            <a:pPr marL="457200" lvl="1" indent="0" algn="just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ea typeface="+mn-lt"/>
              <a:cs typeface="+mn-lt"/>
            </a:endParaRPr>
          </a:p>
          <a:p>
            <a:pPr algn="r"/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AA766-CEF9-5012-F52A-83BEF3D3787B}"/>
              </a:ext>
            </a:extLst>
          </p:cNvPr>
          <p:cNvSpPr txBox="1"/>
          <p:nvPr/>
        </p:nvSpPr>
        <p:spPr>
          <a:xfrm>
            <a:off x="1385446" y="5426399"/>
            <a:ext cx="8831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Sahiti Bommareddy, Maher Khan, David J Sebastian Cardenas, Carl Miller, Christopher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Bonebrake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 Yair Amir and Amy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Babay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 Byzantine Resilient Power Grid Infrastructure: Evaluation and Trade-offs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”.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 International Workshop on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Explainability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of Real-time Systems and their Analysis at the IEEE Real-Time Systems Symposium (RTSS 2022).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953E32-8BCF-4784-170E-9BC43B45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7C7388-FA26-9EDE-3565-5AF72FB1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16193A-F0E6-D73E-2A2F-98570C83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Machine Learning-based Situational Awareness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DD145-DE7B-81BE-421B-D086B6F37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877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91DB-75C1-5873-CB8C-49B06282A1AA}"/>
              </a:ext>
            </a:extLst>
          </p:cNvPr>
          <p:cNvSpPr txBox="1">
            <a:spLocks/>
          </p:cNvSpPr>
          <p:nvPr/>
        </p:nvSpPr>
        <p:spPr>
          <a:xfrm>
            <a:off x="1155549" y="2217343"/>
            <a:ext cx="9978118" cy="3959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ea typeface="+mn-lt"/>
                <a:cs typeface="+mn-lt"/>
              </a:rPr>
              <a:t>We use machine learning-based intrusion detection 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Unsupervised Models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Bag of Models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Out-of-Band Detection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Two levels of Modules: Network-level and Power system-level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Network level Module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Packet Analysis-based Models</a:t>
            </a:r>
          </a:p>
          <a:p>
            <a:pPr lvl="1" algn="just"/>
            <a:r>
              <a:rPr lang="en-US" sz="2000" dirty="0">
                <a:ea typeface="+mn-lt"/>
                <a:cs typeface="+mn-lt"/>
              </a:rPr>
              <a:t>Traffic Flow-based Models</a:t>
            </a:r>
          </a:p>
          <a:p>
            <a:pPr algn="just"/>
            <a:r>
              <a:rPr lang="en-US" sz="2400" dirty="0">
                <a:ea typeface="+mn-lt"/>
                <a:cs typeface="+mn-lt"/>
              </a:rPr>
              <a:t>Power systems level module</a:t>
            </a:r>
          </a:p>
          <a:p>
            <a:pPr marL="457200" lvl="1" indent="0" algn="just">
              <a:buNone/>
            </a:pPr>
            <a:endParaRPr lang="en-US" sz="20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ea typeface="+mn-lt"/>
              <a:cs typeface="+mn-lt"/>
            </a:endParaRPr>
          </a:p>
          <a:p>
            <a:pPr algn="r"/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6F324-61E3-0202-FF7A-FC368E3C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2FAC1-ABF1-F9CF-3174-A4C85C5A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BD63-3735-591E-DC94-8D0DD662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2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39140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Spire for the Substation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277105" cy="3959619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+mn-lt"/>
                <a:cs typeface="+mn-lt"/>
              </a:rPr>
              <a:t>T</a:t>
            </a:r>
            <a:r>
              <a:rPr lang="en-US" sz="2400" dirty="0"/>
              <a:t>he </a:t>
            </a:r>
            <a:r>
              <a:rPr lang="en-US" sz="2400" b="1" dirty="0"/>
              <a:t>first real-time Byzantine resilient architecture and protocols for the substation </a:t>
            </a:r>
            <a:r>
              <a:rPr lang="en-US" sz="2400" dirty="0"/>
              <a:t>that simultaneously address system compromises and network attacks while meeting the strict timeliness requirement (4.167ms)</a:t>
            </a:r>
          </a:p>
          <a:p>
            <a:pPr algn="just"/>
            <a:r>
              <a:rPr lang="en-US" sz="2400" dirty="0"/>
              <a:t>Successful red team experiment in 2022 (Sandia National Laboratories @ PNNL)</a:t>
            </a:r>
          </a:p>
          <a:p>
            <a:pPr algn="just"/>
            <a:r>
              <a:rPr lang="en-US" sz="2400" dirty="0"/>
              <a:t>Industry Transition (</a:t>
            </a:r>
            <a:r>
              <a:rPr lang="en-US" sz="2400" dirty="0">
                <a:solidFill>
                  <a:srgbClr val="1300FF"/>
                </a:solidFill>
              </a:rPr>
              <a:t>GE</a:t>
            </a:r>
            <a:r>
              <a:rPr lang="en-US" sz="2400" dirty="0"/>
              <a:t> 12/2022, </a:t>
            </a:r>
            <a:r>
              <a:rPr lang="en-US" sz="2400" dirty="0">
                <a:solidFill>
                  <a:srgbClr val="1300FF"/>
                </a:solidFill>
              </a:rPr>
              <a:t>Siemens</a:t>
            </a:r>
            <a:r>
              <a:rPr lang="en-US" sz="2400" dirty="0"/>
              <a:t> 1/2023, perhaps </a:t>
            </a:r>
            <a:r>
              <a:rPr lang="en-US" sz="2400" dirty="0">
                <a:solidFill>
                  <a:srgbClr val="1300FF"/>
                </a:solidFill>
              </a:rPr>
              <a:t>Hitachi Energy</a:t>
            </a:r>
            <a:r>
              <a:rPr lang="en-US" sz="2400" dirty="0"/>
              <a:t>)</a:t>
            </a:r>
          </a:p>
          <a:p>
            <a:pPr algn="just"/>
            <a:r>
              <a:rPr lang="en-US" sz="2400" dirty="0"/>
              <a:t>Johns Hopkins open-source release: Spire 2.0 (</a:t>
            </a:r>
            <a:r>
              <a:rPr lang="en-US" sz="2400" dirty="0">
                <a:hlinkClick r:id="rId3"/>
              </a:rPr>
              <a:t>www.dsn.jhu.edu/spire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algn="r"/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3CBEF-7092-E4A2-8C13-0F074DD9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D288C-2A14-6B7A-6B59-7935D54F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ADB00-8144-F018-2882-CD2A3CFB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215EA-4F25-B6CD-138D-06504FF8E3E6}"/>
              </a:ext>
            </a:extLst>
          </p:cNvPr>
          <p:cNvSpPr txBox="1"/>
          <p:nvPr/>
        </p:nvSpPr>
        <p:spPr>
          <a:xfrm>
            <a:off x="1155548" y="4759847"/>
            <a:ext cx="10277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Bommareddy, Sahiti, Daniel Qian, Christopher </a:t>
            </a:r>
            <a:r>
              <a:rPr lang="en-US" sz="12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Bonebrake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Paul </a:t>
            </a:r>
            <a:r>
              <a:rPr lang="en-US" sz="12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</a:rPr>
              <a:t>Skare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and Yair Amir.</a:t>
            </a:r>
          </a:p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 byzantine resilience for power grid substations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.”</a:t>
            </a:r>
          </a:p>
          <a:p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 In </a:t>
            </a:r>
            <a:r>
              <a:rPr lang="en-US" sz="1200" b="0" i="1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2022 41st International Symposium on Reliable Distributed Systems (SRDS)</a:t>
            </a:r>
            <a:r>
              <a: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</a:rPr>
              <a:t>, pp. 213-224. IEEE, 2022.</a:t>
            </a:r>
          </a:p>
          <a:p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Sahiti Bommareddy, Maher Khan, David J Sebastian Cardenas, Carl Miller, Christopher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Bonebrake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 Yair Amir and Amy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Babay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 Byzantine Resilient Power Grid Infrastructure: Evaluation and Trade-offs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”.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 International Workshop on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Explainability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of Real-time Systems and their Analysis at the IEEE Real-Time Systems Symposium (RTSS 2022).</a:t>
            </a:r>
          </a:p>
        </p:txBody>
      </p:sp>
    </p:spTree>
    <p:extLst>
      <p:ext uri="{BB962C8B-B14F-4D97-AF65-F5344CB8AC3E}">
        <p14:creationId xmlns:p14="http://schemas.microsoft.com/office/powerpoint/2010/main" val="201716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Questions / Comments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BDBB1-784E-B363-444F-5F8DA87A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1300FF"/>
                </a:solidFill>
                <a:hlinkClick r:id="rId2"/>
              </a:rPr>
              <a:t>www.dsn.jhu.edu/spire</a:t>
            </a:r>
            <a:endParaRPr lang="en-US" dirty="0">
              <a:solidFill>
                <a:srgbClr val="1300FF"/>
              </a:solidFill>
            </a:endParaRPr>
          </a:p>
          <a:p>
            <a:r>
              <a:rPr lang="en-US" dirty="0">
                <a:solidFill>
                  <a:srgbClr val="1300FF"/>
                </a:solidFill>
                <a:hlinkClick r:id="rId3"/>
              </a:rPr>
              <a:t>yairamir@jhu.edu</a:t>
            </a:r>
            <a:endParaRPr lang="en-US" dirty="0">
              <a:solidFill>
                <a:srgbClr val="13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300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2A8A3-E12E-11CD-4994-836ED649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FCDD-5B4D-70AD-D7DA-34EB575B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A46BA-A633-DD91-8970-F817C599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39140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Backup Slide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8B8B1D-C9F5-8984-F919-EAC36153773E}"/>
              </a:ext>
            </a:extLst>
          </p:cNvPr>
          <p:cNvGrpSpPr/>
          <p:nvPr/>
        </p:nvGrpSpPr>
        <p:grpSpPr>
          <a:xfrm>
            <a:off x="6819090" y="1866068"/>
            <a:ext cx="4819371" cy="4190378"/>
            <a:chOff x="5822599" y="194719"/>
            <a:chExt cx="6272702" cy="5689226"/>
          </a:xfrm>
        </p:grpSpPr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CBE83501-FDA2-7D2D-9366-28EB3DD614AF}"/>
                </a:ext>
              </a:extLst>
            </p:cNvPr>
            <p:cNvSpPr txBox="1">
              <a:spLocks/>
            </p:cNvSpPr>
            <p:nvPr/>
          </p:nvSpPr>
          <p:spPr>
            <a:xfrm>
              <a:off x="5960995" y="2283595"/>
              <a:ext cx="2746031" cy="622412"/>
            </a:xfrm>
            <a:prstGeom prst="rect">
              <a:avLst/>
            </a:prstGeom>
          </p:spPr>
          <p:txBody>
            <a:bodyPr lIns="0" anchor="b"/>
            <a:lstStyle>
              <a:lvl1pPr algn="l" defTabSz="109728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dirty="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</a:lstStyle>
            <a:p>
              <a:pPr defTabSz="914318"/>
              <a:r>
                <a:rPr lang="en-US" sz="2200" b="0" dirty="0">
                  <a:solidFill>
                    <a:srgbClr val="000000"/>
                  </a:solidFill>
                </a:rPr>
                <a:t>Substation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854EFC-D3D0-69EE-8D96-E859C6B722A4}"/>
                </a:ext>
              </a:extLst>
            </p:cNvPr>
            <p:cNvGrpSpPr/>
            <p:nvPr/>
          </p:nvGrpSpPr>
          <p:grpSpPr>
            <a:xfrm>
              <a:off x="5822599" y="194719"/>
              <a:ext cx="6272702" cy="5689226"/>
              <a:chOff x="5822599" y="194719"/>
              <a:chExt cx="6272702" cy="568922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AA456A5-32B5-890A-FEC4-A0D5E58A3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2599" y="3437755"/>
                <a:ext cx="6272702" cy="244619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E92A0FF-7E7E-C3CC-935F-7A8E7228B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631" r="30065" b="27896"/>
              <a:stretch/>
            </p:blipFill>
            <p:spPr>
              <a:xfrm>
                <a:off x="9503944" y="194719"/>
                <a:ext cx="2429215" cy="2931029"/>
              </a:xfrm>
              <a:prstGeom prst="rect">
                <a:avLst/>
              </a:prstGeom>
            </p:spPr>
          </p:pic>
          <p:sp>
            <p:nvSpPr>
              <p:cNvPr id="19" name="Arrow: Curved Left 35">
                <a:extLst>
                  <a:ext uri="{FF2B5EF4-FFF2-40B4-BE49-F238E27FC236}">
                    <a16:creationId xmlns:a16="http://schemas.microsoft.com/office/drawing/2014/main" id="{8B15E560-8F43-1741-2993-9426C245B6D0}"/>
                  </a:ext>
                </a:extLst>
              </p:cNvPr>
              <p:cNvSpPr/>
              <p:nvPr/>
            </p:nvSpPr>
            <p:spPr>
              <a:xfrm rot="11783940">
                <a:off x="8618577" y="1539215"/>
                <a:ext cx="819142" cy="1868321"/>
              </a:xfrm>
              <a:prstGeom prst="curvedLef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8"/>
                <a:endParaRPr lang="en-US" sz="2160">
                  <a:ln>
                    <a:solidFill>
                      <a:srgbClr val="616265">
                        <a:lumMod val="50000"/>
                      </a:srgbClr>
                    </a:solidFill>
                  </a:ln>
                  <a:solidFill>
                    <a:srgbClr val="00B050"/>
                  </a:solidFill>
                  <a:latin typeface="Arial"/>
                </a:endParaRPr>
              </a:p>
            </p:txBody>
          </p:sp>
        </p:grp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E4A47863-5D66-AC84-DB71-12D1A64B3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" y="1974342"/>
            <a:ext cx="5679815" cy="4394198"/>
          </a:xfrm>
          <a:prstGeom prst="rect">
            <a:avLst/>
          </a:prstGeom>
        </p:spPr>
      </p:pic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C64160B-81E6-2D0D-F02D-BA62B2CA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7DCDD3C-E21B-E873-8D5B-286A6622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2C7CD-4973-ABDA-32CE-7BB4670E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41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39140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Backup Slide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line chart&#10;&#10;Description automatically generated">
            <a:extLst>
              <a:ext uri="{FF2B5EF4-FFF2-40B4-BE49-F238E27FC236}">
                <a16:creationId xmlns:a16="http://schemas.microsoft.com/office/drawing/2014/main" id="{46DF77A5-0AD2-AF9B-12E9-138AB40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00" y="2275884"/>
            <a:ext cx="5947797" cy="3683358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928E54-107A-E9E9-C368-974B7AD2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DDEEB7-91CE-7F7C-B991-73938C0F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1E18E-3F60-6601-46B9-006482C8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3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2938-C976-8E0C-ECD7-D8B9D643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10EC5-9A07-1970-DA24-C400DFE8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CERAWeek 2023                                          Yair Amir, Johns Hopkins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7C0D2-7FF6-A7A9-CD20-1CC5A4C5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	</a:t>
            </a:r>
            <a:fld id="{330EA680-D336-4FF7-8B7A-9848BB0A1C32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51BF534-07C8-9B31-045E-C6E2717BE152}"/>
              </a:ext>
            </a:extLst>
          </p:cNvPr>
          <p:cNvSpPr txBox="1">
            <a:spLocks/>
          </p:cNvSpPr>
          <p:nvPr/>
        </p:nvSpPr>
        <p:spPr>
          <a:xfrm>
            <a:off x="9427220" y="6356350"/>
            <a:ext cx="19265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136D34-90DD-2B45-B533-5AC4B06B6A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014CB607-1C01-6AAC-CBB5-F1B7D246DDE1}"/>
              </a:ext>
            </a:extLst>
          </p:cNvPr>
          <p:cNvSpPr/>
          <p:nvPr/>
        </p:nvSpPr>
        <p:spPr>
          <a:xfrm>
            <a:off x="1572489" y="1025238"/>
            <a:ext cx="1898075" cy="1523999"/>
          </a:xfrm>
          <a:prstGeom prst="decagon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Closed</a:t>
            </a:r>
          </a:p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(close, close)</a:t>
            </a:r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D9634870-039A-5031-D286-EA76BDFDC9C7}"/>
              </a:ext>
            </a:extLst>
          </p:cNvPr>
          <p:cNvSpPr/>
          <p:nvPr/>
        </p:nvSpPr>
        <p:spPr>
          <a:xfrm>
            <a:off x="1572489" y="4308766"/>
            <a:ext cx="1898075" cy="1523999"/>
          </a:xfrm>
          <a:prstGeom prst="decagon">
            <a:avLst/>
          </a:prstGeom>
          <a:solidFill>
            <a:srgbClr val="4985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Attempt Close</a:t>
            </a:r>
          </a:p>
          <a:p>
            <a:pPr algn="ctr"/>
            <a:r>
              <a:rPr lang="en-US" dirty="0"/>
              <a:t>(close, trip)</a:t>
            </a:r>
          </a:p>
          <a:p>
            <a:pPr algn="ctr"/>
            <a:r>
              <a:rPr lang="en-US" dirty="0"/>
              <a:t>r.t ≧ b.t</a:t>
            </a:r>
          </a:p>
        </p:txBody>
      </p:sp>
      <p:sp>
        <p:nvSpPr>
          <p:cNvPr id="10" name="Decagon 9">
            <a:extLst>
              <a:ext uri="{FF2B5EF4-FFF2-40B4-BE49-F238E27FC236}">
                <a16:creationId xmlns:a16="http://schemas.microsoft.com/office/drawing/2014/main" id="{AB6029BD-18DD-B593-E6CD-0D3202D3203C}"/>
              </a:ext>
            </a:extLst>
          </p:cNvPr>
          <p:cNvSpPr/>
          <p:nvPr/>
        </p:nvSpPr>
        <p:spPr>
          <a:xfrm>
            <a:off x="8717661" y="4308766"/>
            <a:ext cx="1898075" cy="1523999"/>
          </a:xfrm>
          <a:prstGeom prst="decagon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Tripped</a:t>
            </a:r>
          </a:p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(trip, trip)</a:t>
            </a:r>
          </a:p>
        </p:txBody>
      </p:sp>
      <p:sp>
        <p:nvSpPr>
          <p:cNvPr id="11" name="Decagon 10">
            <a:extLst>
              <a:ext uri="{FF2B5EF4-FFF2-40B4-BE49-F238E27FC236}">
                <a16:creationId xmlns:a16="http://schemas.microsoft.com/office/drawing/2014/main" id="{8925F49A-942D-E7FD-DF61-FB1A35FAC656}"/>
              </a:ext>
            </a:extLst>
          </p:cNvPr>
          <p:cNvSpPr/>
          <p:nvPr/>
        </p:nvSpPr>
        <p:spPr>
          <a:xfrm>
            <a:off x="8717661" y="1025238"/>
            <a:ext cx="1898075" cy="1523999"/>
          </a:xfrm>
          <a:prstGeom prst="decagon">
            <a:avLst/>
          </a:prstGeom>
          <a:solidFill>
            <a:srgbClr val="4985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Attempt Trip</a:t>
            </a:r>
          </a:p>
          <a:p>
            <a:pPr algn="ctr"/>
            <a:r>
              <a:rPr lang="en-US" dirty="0"/>
              <a:t>(trip, close)</a:t>
            </a:r>
          </a:p>
          <a:p>
            <a:pPr algn="ctr"/>
            <a:r>
              <a:rPr lang="en-US" dirty="0"/>
              <a:t>r.t ≧ b.t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CCFA27-2E2C-42F0-FB26-20E28255EF2D}"/>
              </a:ext>
            </a:extLst>
          </p:cNvPr>
          <p:cNvCxnSpPr>
            <a:cxnSpLocks/>
            <a:stCxn id="8" idx="0"/>
            <a:endCxn id="11" idx="7"/>
          </p:cNvCxnSpPr>
          <p:nvPr/>
        </p:nvCxnSpPr>
        <p:spPr>
          <a:xfrm>
            <a:off x="3289314" y="1316295"/>
            <a:ext cx="5609599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1AC885-8543-F53C-1E9F-8ECC7D55D353}"/>
              </a:ext>
            </a:extLst>
          </p:cNvPr>
          <p:cNvSpPr txBox="1"/>
          <p:nvPr/>
        </p:nvSpPr>
        <p:spPr>
          <a:xfrm>
            <a:off x="4899839" y="1311513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Trip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4A46E28-1B33-3D3F-707B-AA35DC07277C}"/>
              </a:ext>
            </a:extLst>
          </p:cNvPr>
          <p:cNvCxnSpPr>
            <a:stCxn id="11" idx="8"/>
            <a:endCxn id="11" idx="9"/>
          </p:cNvCxnSpPr>
          <p:nvPr/>
        </p:nvCxnSpPr>
        <p:spPr>
          <a:xfrm rot="5400000" flipH="1" flipV="1">
            <a:off x="9666699" y="731969"/>
            <a:ext cx="12700" cy="586539"/>
          </a:xfrm>
          <a:prstGeom prst="curvedConnector3">
            <a:avLst>
              <a:gd name="adj1" fmla="val 1800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ABA82C-7E3B-2616-E20D-3EF322B42ADC}"/>
              </a:ext>
            </a:extLst>
          </p:cNvPr>
          <p:cNvSpPr txBox="1"/>
          <p:nvPr/>
        </p:nvSpPr>
        <p:spPr>
          <a:xfrm>
            <a:off x="9754491" y="304061"/>
            <a:ext cx="210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Trip /</a:t>
            </a:r>
          </a:p>
          <a:p>
            <a:pPr algn="ctr"/>
            <a:r>
              <a:rPr lang="en-US" dirty="0"/>
              <a:t> Trip Share Timeout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27BFB-3632-579D-3DF2-5A1E4421E8CE}"/>
              </a:ext>
            </a:extLst>
          </p:cNvPr>
          <p:cNvSpPr txBox="1"/>
          <p:nvPr/>
        </p:nvSpPr>
        <p:spPr>
          <a:xfrm>
            <a:off x="9799547" y="2779771"/>
            <a:ext cx="210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Trip Share</a:t>
            </a:r>
          </a:p>
          <a:p>
            <a:pPr algn="ctr"/>
            <a:r>
              <a:rPr lang="en-US" dirty="0"/>
              <a:t>Combine Success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Signed Trip Ack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A1759C-8D7A-ADF3-7DA1-F68A8232404F}"/>
              </a:ext>
            </a:extLst>
          </p:cNvPr>
          <p:cNvCxnSpPr>
            <a:cxnSpLocks/>
            <a:stCxn id="10" idx="5"/>
            <a:endCxn id="9" idx="2"/>
          </p:cNvCxnSpPr>
          <p:nvPr/>
        </p:nvCxnSpPr>
        <p:spPr>
          <a:xfrm flipH="1" flipV="1">
            <a:off x="3289314" y="5541705"/>
            <a:ext cx="5609599" cy="1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E173E7-DF21-061D-386A-7DF76F40F4E8}"/>
              </a:ext>
            </a:extLst>
          </p:cNvPr>
          <p:cNvSpPr txBox="1"/>
          <p:nvPr/>
        </p:nvSpPr>
        <p:spPr>
          <a:xfrm>
            <a:off x="4921513" y="5178723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Close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6C05C9-CC0C-0099-D2E9-3475EFF70C03}"/>
              </a:ext>
            </a:extLst>
          </p:cNvPr>
          <p:cNvCxnSpPr>
            <a:cxnSpLocks/>
            <a:stCxn id="11" idx="3"/>
            <a:endCxn id="10" idx="9"/>
          </p:cNvCxnSpPr>
          <p:nvPr/>
        </p:nvCxnSpPr>
        <p:spPr>
          <a:xfrm>
            <a:off x="9959968" y="2549234"/>
            <a:ext cx="0" cy="1759535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C2219F-62FD-DA0F-3BB8-10FB13C7897A}"/>
              </a:ext>
            </a:extLst>
          </p:cNvPr>
          <p:cNvCxnSpPr>
            <a:cxnSpLocks/>
            <a:stCxn id="9" idx="8"/>
            <a:endCxn id="8" idx="4"/>
          </p:cNvCxnSpPr>
          <p:nvPr/>
        </p:nvCxnSpPr>
        <p:spPr>
          <a:xfrm flipV="1">
            <a:off x="2228259" y="2549234"/>
            <a:ext cx="0" cy="1759533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78F037-47EA-B922-F0DA-3744ECB0ED40}"/>
              </a:ext>
            </a:extLst>
          </p:cNvPr>
          <p:cNvSpPr txBox="1"/>
          <p:nvPr/>
        </p:nvSpPr>
        <p:spPr>
          <a:xfrm>
            <a:off x="289019" y="2828835"/>
            <a:ext cx="210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Close Share</a:t>
            </a:r>
          </a:p>
          <a:p>
            <a:pPr algn="ctr"/>
            <a:r>
              <a:rPr lang="en-US" dirty="0"/>
              <a:t>Combine Success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Signed Close Ack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B4E705-9298-9CA5-0515-FF85598BDEE7}"/>
              </a:ext>
            </a:extLst>
          </p:cNvPr>
          <p:cNvCxnSpPr>
            <a:cxnSpLocks/>
            <a:stCxn id="11" idx="8"/>
            <a:endCxn id="8" idx="9"/>
          </p:cNvCxnSpPr>
          <p:nvPr/>
        </p:nvCxnSpPr>
        <p:spPr>
          <a:xfrm flipH="1">
            <a:off x="2814796" y="1025239"/>
            <a:ext cx="6558635" cy="0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39A7E5-9E47-5086-F7EB-877A585FF0C5}"/>
              </a:ext>
            </a:extLst>
          </p:cNvPr>
          <p:cNvSpPr txBox="1"/>
          <p:nvPr/>
        </p:nvSpPr>
        <p:spPr>
          <a:xfrm>
            <a:off x="4921513" y="631930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Close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F2B41-3895-C208-73AB-3AEBDC34E882}"/>
              </a:ext>
            </a:extLst>
          </p:cNvPr>
          <p:cNvCxnSpPr>
            <a:cxnSpLocks/>
            <a:stCxn id="9" idx="3"/>
            <a:endCxn id="10" idx="4"/>
          </p:cNvCxnSpPr>
          <p:nvPr/>
        </p:nvCxnSpPr>
        <p:spPr>
          <a:xfrm>
            <a:off x="2814796" y="5832762"/>
            <a:ext cx="6558635" cy="1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3CE76-99F7-9EDC-8759-E4C832BA1CD5}"/>
              </a:ext>
            </a:extLst>
          </p:cNvPr>
          <p:cNvSpPr txBox="1"/>
          <p:nvPr/>
        </p:nvSpPr>
        <p:spPr>
          <a:xfrm>
            <a:off x="4921513" y="5945035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Trip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1B9853-2607-4143-7D43-148353B923EC}"/>
              </a:ext>
            </a:extLst>
          </p:cNvPr>
          <p:cNvCxnSpPr>
            <a:cxnSpLocks/>
            <a:stCxn id="9" idx="3"/>
            <a:endCxn id="9" idx="4"/>
          </p:cNvCxnSpPr>
          <p:nvPr/>
        </p:nvCxnSpPr>
        <p:spPr>
          <a:xfrm rot="5400000">
            <a:off x="2521527" y="5539492"/>
            <a:ext cx="12700" cy="586539"/>
          </a:xfrm>
          <a:prstGeom prst="curvedConnector3">
            <a:avLst>
              <a:gd name="adj1" fmla="val 1800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660AA49-B286-8841-0F93-3702C0E78AB7}"/>
              </a:ext>
            </a:extLst>
          </p:cNvPr>
          <p:cNvSpPr txBox="1"/>
          <p:nvPr/>
        </p:nvSpPr>
        <p:spPr>
          <a:xfrm>
            <a:off x="48623" y="5859803"/>
            <a:ext cx="226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Close Trip /</a:t>
            </a:r>
          </a:p>
          <a:p>
            <a:pPr algn="ctr"/>
            <a:r>
              <a:rPr lang="en-US" dirty="0"/>
              <a:t> Close Share Timeout</a:t>
            </a:r>
          </a:p>
        </p:txBody>
      </p:sp>
      <p:sp>
        <p:nvSpPr>
          <p:cNvPr id="28" name="Decagon 27">
            <a:extLst>
              <a:ext uri="{FF2B5EF4-FFF2-40B4-BE49-F238E27FC236}">
                <a16:creationId xmlns:a16="http://schemas.microsoft.com/office/drawing/2014/main" id="{FF569870-E560-1663-5D6B-A0CF9D9EFBBD}"/>
              </a:ext>
            </a:extLst>
          </p:cNvPr>
          <p:cNvSpPr/>
          <p:nvPr/>
        </p:nvSpPr>
        <p:spPr>
          <a:xfrm>
            <a:off x="3917431" y="3541490"/>
            <a:ext cx="1898075" cy="1523999"/>
          </a:xfrm>
          <a:prstGeom prst="decag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Trip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(close, trip)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r.t &lt; b.t</a:t>
            </a:r>
          </a:p>
        </p:txBody>
      </p:sp>
      <p:sp>
        <p:nvSpPr>
          <p:cNvPr id="29" name="Decagon 28">
            <a:extLst>
              <a:ext uri="{FF2B5EF4-FFF2-40B4-BE49-F238E27FC236}">
                <a16:creationId xmlns:a16="http://schemas.microsoft.com/office/drawing/2014/main" id="{8F319E27-F3AE-2253-3E04-DC362BE1C604}"/>
              </a:ext>
            </a:extLst>
          </p:cNvPr>
          <p:cNvSpPr/>
          <p:nvPr/>
        </p:nvSpPr>
        <p:spPr>
          <a:xfrm>
            <a:off x="6487501" y="1814179"/>
            <a:ext cx="1898075" cy="1523999"/>
          </a:xfrm>
          <a:prstGeom prst="decag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Close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(trip, close)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r.t &lt; b.t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5BCC5C-E492-81D1-89C8-208A3DDAE4D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289315" y="2258177"/>
            <a:ext cx="1255191" cy="1320369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227185-D3AF-747F-A8E1-97856A605B71}"/>
              </a:ext>
            </a:extLst>
          </p:cNvPr>
          <p:cNvSpPr txBox="1"/>
          <p:nvPr/>
        </p:nvSpPr>
        <p:spPr>
          <a:xfrm rot="2939820">
            <a:off x="3527702" y="2399980"/>
            <a:ext cx="13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Trip Ack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BDFBF5-ECE4-DE37-54F6-C85CD8ACC2B9}"/>
              </a:ext>
            </a:extLst>
          </p:cNvPr>
          <p:cNvCxnSpPr>
            <a:cxnSpLocks/>
            <a:stCxn id="28" idx="2"/>
            <a:endCxn id="10" idx="6"/>
          </p:cNvCxnSpPr>
          <p:nvPr/>
        </p:nvCxnSpPr>
        <p:spPr>
          <a:xfrm>
            <a:off x="5634257" y="4774429"/>
            <a:ext cx="3083407" cy="296337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2678EE-990A-16E5-979B-9D95B748A965}"/>
              </a:ext>
            </a:extLst>
          </p:cNvPr>
          <p:cNvSpPr txBox="1"/>
          <p:nvPr/>
        </p:nvSpPr>
        <p:spPr>
          <a:xfrm rot="379316">
            <a:off x="5789577" y="4392943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Trip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20F68-8F76-4308-03C8-FFAA79276754}"/>
              </a:ext>
            </a:extLst>
          </p:cNvPr>
          <p:cNvCxnSpPr>
            <a:cxnSpLocks/>
            <a:stCxn id="10" idx="7"/>
            <a:endCxn id="29" idx="3"/>
          </p:cNvCxnSpPr>
          <p:nvPr/>
        </p:nvCxnSpPr>
        <p:spPr>
          <a:xfrm flipH="1" flipV="1">
            <a:off x="7729809" y="3338177"/>
            <a:ext cx="1169105" cy="1261649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8411F7-637A-39F3-C773-BC29FD20E262}"/>
              </a:ext>
            </a:extLst>
          </p:cNvPr>
          <p:cNvSpPr txBox="1"/>
          <p:nvPr/>
        </p:nvSpPr>
        <p:spPr>
          <a:xfrm rot="2785808">
            <a:off x="7507632" y="3828576"/>
            <a:ext cx="129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Close Ack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8BC5F5-BFC1-229E-7FD8-BBBC4E144D4A}"/>
              </a:ext>
            </a:extLst>
          </p:cNvPr>
          <p:cNvCxnSpPr>
            <a:cxnSpLocks/>
            <a:stCxn id="29" idx="7"/>
            <a:endCxn id="8" idx="1"/>
          </p:cNvCxnSpPr>
          <p:nvPr/>
        </p:nvCxnSpPr>
        <p:spPr>
          <a:xfrm flipH="1" flipV="1">
            <a:off x="3470565" y="1787237"/>
            <a:ext cx="3198187" cy="318001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3B5A3B-3639-F4C6-B6FD-3D3DD1B6979A}"/>
              </a:ext>
            </a:extLst>
          </p:cNvPr>
          <p:cNvSpPr txBox="1"/>
          <p:nvPr/>
        </p:nvSpPr>
        <p:spPr>
          <a:xfrm rot="340396">
            <a:off x="4095237" y="1923174"/>
            <a:ext cx="1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Close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28B1A2-7FD5-BF44-85EC-08DCADE90332}"/>
              </a:ext>
            </a:extLst>
          </p:cNvPr>
          <p:cNvSpPr txBox="1"/>
          <p:nvPr/>
        </p:nvSpPr>
        <p:spPr>
          <a:xfrm rot="3042405">
            <a:off x="2488999" y="3042677"/>
            <a:ext cx="129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Close Ack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3AF88C-8396-EF6F-2968-439AD2EEF1A8}"/>
              </a:ext>
            </a:extLst>
          </p:cNvPr>
          <p:cNvCxnSpPr>
            <a:cxnSpLocks/>
            <a:stCxn id="28" idx="7"/>
            <a:endCxn id="8" idx="3"/>
          </p:cNvCxnSpPr>
          <p:nvPr/>
        </p:nvCxnSpPr>
        <p:spPr>
          <a:xfrm flipH="1" flipV="1">
            <a:off x="2814796" y="2549233"/>
            <a:ext cx="1283885" cy="1283315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689E36-0DF2-18D3-16E4-255310016E11}"/>
              </a:ext>
            </a:extLst>
          </p:cNvPr>
          <p:cNvSpPr txBox="1"/>
          <p:nvPr/>
        </p:nvSpPr>
        <p:spPr>
          <a:xfrm rot="3237653">
            <a:off x="8472476" y="3016452"/>
            <a:ext cx="13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Trip Ack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F596C8-A507-3AB0-9B58-2F3150E2D49F}"/>
              </a:ext>
            </a:extLst>
          </p:cNvPr>
          <p:cNvCxnSpPr>
            <a:cxnSpLocks/>
            <a:stCxn id="29" idx="2"/>
            <a:endCxn id="10" idx="8"/>
          </p:cNvCxnSpPr>
          <p:nvPr/>
        </p:nvCxnSpPr>
        <p:spPr>
          <a:xfrm>
            <a:off x="8204326" y="3047120"/>
            <a:ext cx="1169105" cy="1261649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FEDCF27-974E-357E-3793-CEE770424EB2}"/>
              </a:ext>
            </a:extLst>
          </p:cNvPr>
          <p:cNvCxnSpPr>
            <a:cxnSpLocks/>
            <a:stCxn id="29" idx="6"/>
            <a:endCxn id="29" idx="4"/>
          </p:cNvCxnSpPr>
          <p:nvPr/>
        </p:nvCxnSpPr>
        <p:spPr>
          <a:xfrm rot="10800000" flipH="1" flipV="1">
            <a:off x="6487501" y="2576178"/>
            <a:ext cx="655768" cy="761997"/>
          </a:xfrm>
          <a:prstGeom prst="curvedConnector4">
            <a:avLst>
              <a:gd name="adj1" fmla="val -34860"/>
              <a:gd name="adj2" fmla="val 1080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DE4B9A6-12CB-E9B1-9661-843730E56F3D}"/>
              </a:ext>
            </a:extLst>
          </p:cNvPr>
          <p:cNvCxnSpPr>
            <a:cxnSpLocks/>
            <a:stCxn id="28" idx="1"/>
            <a:endCxn id="28" idx="9"/>
          </p:cNvCxnSpPr>
          <p:nvPr/>
        </p:nvCxnSpPr>
        <p:spPr>
          <a:xfrm flipH="1" flipV="1">
            <a:off x="5159737" y="3541490"/>
            <a:ext cx="655768" cy="761999"/>
          </a:xfrm>
          <a:prstGeom prst="curvedConnector4">
            <a:avLst>
              <a:gd name="adj1" fmla="val -17958"/>
              <a:gd name="adj2" fmla="val 1081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5298A16-A70B-FEA9-563A-F686BCE09E9F}"/>
              </a:ext>
            </a:extLst>
          </p:cNvPr>
          <p:cNvSpPr txBox="1"/>
          <p:nvPr/>
        </p:nvSpPr>
        <p:spPr>
          <a:xfrm rot="3370061">
            <a:off x="5337231" y="2415653"/>
            <a:ext cx="129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Close Ack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C1C020-C57E-3B62-E9BB-0857784680A6}"/>
              </a:ext>
            </a:extLst>
          </p:cNvPr>
          <p:cNvSpPr txBox="1"/>
          <p:nvPr/>
        </p:nvSpPr>
        <p:spPr>
          <a:xfrm rot="3773933">
            <a:off x="5747963" y="3429011"/>
            <a:ext cx="13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Trip Ack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57E69C1-359F-110C-B860-31C218E0C524}"/>
              </a:ext>
            </a:extLst>
          </p:cNvPr>
          <p:cNvCxnSpPr>
            <a:cxnSpLocks/>
            <a:stCxn id="8" idx="8"/>
            <a:endCxn id="8" idx="9"/>
          </p:cNvCxnSpPr>
          <p:nvPr/>
        </p:nvCxnSpPr>
        <p:spPr>
          <a:xfrm rot="5400000" flipH="1" flipV="1">
            <a:off x="2521527" y="731969"/>
            <a:ext cx="12700" cy="586539"/>
          </a:xfrm>
          <a:prstGeom prst="curvedConnector3">
            <a:avLst>
              <a:gd name="adj1" fmla="val 1800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27D4CA6-A2F6-184E-63B0-591CDC2EA846}"/>
              </a:ext>
            </a:extLst>
          </p:cNvPr>
          <p:cNvSpPr txBox="1"/>
          <p:nvPr/>
        </p:nvSpPr>
        <p:spPr>
          <a:xfrm>
            <a:off x="297052" y="284476"/>
            <a:ext cx="189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Close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Signed Close Ack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25450B1-076D-B465-6135-D42AF2DE4C21}"/>
              </a:ext>
            </a:extLst>
          </p:cNvPr>
          <p:cNvCxnSpPr>
            <a:cxnSpLocks/>
            <a:stCxn id="10" idx="3"/>
            <a:endCxn id="10" idx="4"/>
          </p:cNvCxnSpPr>
          <p:nvPr/>
        </p:nvCxnSpPr>
        <p:spPr>
          <a:xfrm rot="5400000">
            <a:off x="9666699" y="5539493"/>
            <a:ext cx="12700" cy="586539"/>
          </a:xfrm>
          <a:prstGeom prst="curvedConnector3">
            <a:avLst>
              <a:gd name="adj1" fmla="val 1800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508C893-1B9C-8243-11A7-AAC4FB1A419E}"/>
              </a:ext>
            </a:extLst>
          </p:cNvPr>
          <p:cNvSpPr txBox="1"/>
          <p:nvPr/>
        </p:nvSpPr>
        <p:spPr>
          <a:xfrm>
            <a:off x="10036168" y="5593932"/>
            <a:ext cx="189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Trip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Signed Trip Ack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A3AAFA6-C173-8F88-BD9D-B7D81C65C66B}"/>
              </a:ext>
            </a:extLst>
          </p:cNvPr>
          <p:cNvCxnSpPr/>
          <p:nvPr/>
        </p:nvCxnSpPr>
        <p:spPr>
          <a:xfrm rot="10800000" flipV="1">
            <a:off x="1572491" y="1787236"/>
            <a:ext cx="12700" cy="3283528"/>
          </a:xfrm>
          <a:prstGeom prst="curvedConnector3">
            <a:avLst>
              <a:gd name="adj1" fmla="val 11129575"/>
            </a:avLst>
          </a:prstGeom>
          <a:ln>
            <a:solidFill>
              <a:schemeClr val="dk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F59C329-E568-7DFD-F830-5FD80935A2D9}"/>
              </a:ext>
            </a:extLst>
          </p:cNvPr>
          <p:cNvCxnSpPr>
            <a:cxnSpLocks/>
          </p:cNvCxnSpPr>
          <p:nvPr/>
        </p:nvCxnSpPr>
        <p:spPr>
          <a:xfrm flipV="1">
            <a:off x="10615737" y="1787237"/>
            <a:ext cx="12700" cy="3283529"/>
          </a:xfrm>
          <a:prstGeom prst="curvedConnector3">
            <a:avLst>
              <a:gd name="adj1" fmla="val 10622535"/>
            </a:avLst>
          </a:prstGeom>
          <a:ln>
            <a:solidFill>
              <a:schemeClr val="dk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B4BCFAB-9FFB-45D2-2A0E-6172BD17E616}"/>
              </a:ext>
            </a:extLst>
          </p:cNvPr>
          <p:cNvSpPr txBox="1"/>
          <p:nvPr/>
        </p:nvSpPr>
        <p:spPr>
          <a:xfrm rot="1740904">
            <a:off x="10900408" y="1227443"/>
            <a:ext cx="125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Close Ack</a:t>
            </a:r>
          </a:p>
          <a:p>
            <a:pPr algn="ctr"/>
            <a:r>
              <a:rPr lang="en-US" dirty="0"/>
              <a:t>r.t &gt;= b.t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874769A-5960-BB7E-63FC-88606F38749E}"/>
              </a:ext>
            </a:extLst>
          </p:cNvPr>
          <p:cNvCxnSpPr>
            <a:cxnSpLocks/>
            <a:stCxn id="28" idx="6"/>
            <a:endCxn id="9" idx="0"/>
          </p:cNvCxnSpPr>
          <p:nvPr/>
        </p:nvCxnSpPr>
        <p:spPr>
          <a:xfrm flipH="1">
            <a:off x="3289315" y="4303490"/>
            <a:ext cx="628117" cy="296335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43A90C7-D855-1405-C33B-AB00CA34FF4F}"/>
              </a:ext>
            </a:extLst>
          </p:cNvPr>
          <p:cNvSpPr txBox="1"/>
          <p:nvPr/>
        </p:nvSpPr>
        <p:spPr>
          <a:xfrm rot="19997345">
            <a:off x="2512052" y="3741281"/>
            <a:ext cx="189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</a:t>
            </a:r>
          </a:p>
          <a:p>
            <a:pPr algn="ctr"/>
            <a:r>
              <a:rPr lang="en-US" dirty="0"/>
              <a:t>Close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7DBE7C0-E73A-66C3-8A33-4B9DEE405286}"/>
              </a:ext>
            </a:extLst>
          </p:cNvPr>
          <p:cNvCxnSpPr>
            <a:cxnSpLocks/>
            <a:stCxn id="29" idx="0"/>
            <a:endCxn id="11" idx="6"/>
          </p:cNvCxnSpPr>
          <p:nvPr/>
        </p:nvCxnSpPr>
        <p:spPr>
          <a:xfrm flipV="1">
            <a:off x="8204326" y="1787237"/>
            <a:ext cx="513337" cy="318001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54A711-CDA4-39C3-0BB9-3001D058D364}"/>
              </a:ext>
            </a:extLst>
          </p:cNvPr>
          <p:cNvSpPr txBox="1"/>
          <p:nvPr/>
        </p:nvSpPr>
        <p:spPr>
          <a:xfrm rot="19997345">
            <a:off x="7358757" y="1383396"/>
            <a:ext cx="189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Relay </a:t>
            </a:r>
          </a:p>
          <a:p>
            <a:pPr algn="ctr"/>
            <a:r>
              <a:rPr lang="en-US" dirty="0"/>
              <a:t>Trip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CDCB85-DB96-71C4-B611-D1C9BC4CC76E}"/>
              </a:ext>
            </a:extLst>
          </p:cNvPr>
          <p:cNvCxnSpPr>
            <a:cxnSpLocks/>
            <a:stCxn id="9" idx="1"/>
            <a:endCxn id="28" idx="5"/>
          </p:cNvCxnSpPr>
          <p:nvPr/>
        </p:nvCxnSpPr>
        <p:spPr>
          <a:xfrm flipV="1">
            <a:off x="3470564" y="4774428"/>
            <a:ext cx="628117" cy="296336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DB9524-B8A3-820B-7771-425AE0CDF998}"/>
              </a:ext>
            </a:extLst>
          </p:cNvPr>
          <p:cNvSpPr txBox="1"/>
          <p:nvPr/>
        </p:nvSpPr>
        <p:spPr>
          <a:xfrm rot="20284375">
            <a:off x="3339370" y="4900609"/>
            <a:ext cx="13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Trip Ack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039F67-27E9-C12F-EB33-B476D0E13B25}"/>
              </a:ext>
            </a:extLst>
          </p:cNvPr>
          <p:cNvCxnSpPr>
            <a:cxnSpLocks/>
            <a:stCxn id="11" idx="5"/>
            <a:endCxn id="29" idx="1"/>
          </p:cNvCxnSpPr>
          <p:nvPr/>
        </p:nvCxnSpPr>
        <p:spPr>
          <a:xfrm flipH="1">
            <a:off x="8385577" y="2258176"/>
            <a:ext cx="513337" cy="318003"/>
          </a:xfrm>
          <a:prstGeom prst="straightConnector1">
            <a:avLst/>
          </a:prstGeom>
          <a:ln w="412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5A1CDBD-1BB3-B25A-B37E-31179209232C}"/>
              </a:ext>
            </a:extLst>
          </p:cNvPr>
          <p:cNvSpPr txBox="1"/>
          <p:nvPr/>
        </p:nvSpPr>
        <p:spPr>
          <a:xfrm rot="19848230">
            <a:off x="8157837" y="2388827"/>
            <a:ext cx="129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Signed </a:t>
            </a:r>
          </a:p>
          <a:p>
            <a:pPr algn="ctr"/>
            <a:r>
              <a:rPr lang="en-US" dirty="0"/>
              <a:t>Close 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4B09F0-E6B0-4954-9577-CB5BA96CF94B}"/>
              </a:ext>
            </a:extLst>
          </p:cNvPr>
          <p:cNvSpPr txBox="1"/>
          <p:nvPr/>
        </p:nvSpPr>
        <p:spPr>
          <a:xfrm>
            <a:off x="4302920" y="193183"/>
            <a:ext cx="301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state=(relay, breaker)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73DA33-1DBB-FF04-E148-EEE06B9075AA}"/>
              </a:ext>
            </a:extLst>
          </p:cNvPr>
          <p:cNvSpPr txBox="1"/>
          <p:nvPr/>
        </p:nvSpPr>
        <p:spPr>
          <a:xfrm>
            <a:off x="1809169" y="81007"/>
            <a:ext cx="30118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STATE MACHINE</a:t>
            </a:r>
          </a:p>
        </p:txBody>
      </p:sp>
    </p:spTree>
    <p:extLst>
      <p:ext uri="{BB962C8B-B14F-4D97-AF65-F5344CB8AC3E}">
        <p14:creationId xmlns:p14="http://schemas.microsoft.com/office/powerpoint/2010/main" val="328048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  <p:bldP spid="15" grpId="0"/>
      <p:bldP spid="16" grpId="0"/>
      <p:bldP spid="18" grpId="0"/>
      <p:bldP spid="21" grpId="0"/>
      <p:bldP spid="23" grpId="0"/>
      <p:bldP spid="25" grpId="0"/>
      <p:bldP spid="27" grpId="0"/>
      <p:bldP spid="28" grpId="0" animBg="1"/>
      <p:bldP spid="29" grpId="0" animBg="1"/>
      <p:bldP spid="31" grpId="0"/>
      <p:bldP spid="33" grpId="0"/>
      <p:bldP spid="35" grpId="0"/>
      <p:bldP spid="37" grpId="0"/>
      <p:bldP spid="38" grpId="0"/>
      <p:bldP spid="40" grpId="0"/>
      <p:bldP spid="44" grpId="0"/>
      <p:bldP spid="45" grpId="0"/>
      <p:bldP spid="47" grpId="0"/>
      <p:bldP spid="49" grpId="0"/>
      <p:bldP spid="52" grpId="0"/>
      <p:bldP spid="54" grpId="0"/>
      <p:bldP spid="56" grpId="0"/>
      <p:bldP spid="58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47" y="391402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DoD Red Team Experiment 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(March – April  2017)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6159652" cy="395961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Hosted at Pacific Northwest National Lab</a:t>
            </a:r>
          </a:p>
          <a:p>
            <a:r>
              <a:rPr lang="en-US" sz="2800" dirty="0"/>
              <a:t>Sandia National Labs</a:t>
            </a:r>
            <a:r>
              <a:rPr lang="en-US" sz="2800" dirty="0">
                <a:solidFill>
                  <a:srgbClr val="FF0000"/>
                </a:solidFill>
              </a:rPr>
              <a:t> red team </a:t>
            </a:r>
            <a:r>
              <a:rPr lang="en-US" sz="2800" dirty="0"/>
              <a:t>attacked NIST-compliant commercial SCADA architecture and Spire</a:t>
            </a:r>
          </a:p>
          <a:p>
            <a:r>
              <a:rPr lang="en-US" sz="2800" dirty="0"/>
              <a:t>Commercial system completely </a:t>
            </a:r>
            <a:r>
              <a:rPr lang="en-US" sz="2800" dirty="0">
                <a:solidFill>
                  <a:srgbClr val="FF0000"/>
                </a:solidFill>
              </a:rPr>
              <a:t>taken over</a:t>
            </a:r>
          </a:p>
          <a:p>
            <a:pPr lvl="1"/>
            <a:r>
              <a:rPr lang="en-US" sz="2400" dirty="0"/>
              <a:t>MITM from enterprise network, direct PLC access within hours</a:t>
            </a:r>
          </a:p>
          <a:p>
            <a:r>
              <a:rPr lang="en-US" sz="2800" dirty="0"/>
              <a:t>Spire completely </a:t>
            </a:r>
            <a:r>
              <a:rPr lang="en-US" sz="2800" dirty="0">
                <a:solidFill>
                  <a:srgbClr val="0000FF"/>
                </a:solidFill>
              </a:rPr>
              <a:t>unaffected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Even after providing access to replica + source code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F58BC-4A4B-21CD-B552-02A8DF3F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36" y="1688641"/>
            <a:ext cx="4537871" cy="48898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DB0E0-3BC8-DDCC-DA1B-AF085F9F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7B88B-A976-B55C-7C5D-95DC70D2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22BC8-5663-8A61-0BC0-8746BFF9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6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441145"/>
            <a:ext cx="9888496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Hawaiian Electric Test 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(January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February 2018)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8008330" cy="3959619"/>
          </a:xfrm>
        </p:spPr>
        <p:txBody>
          <a:bodyPr>
            <a:normAutofit/>
          </a:bodyPr>
          <a:lstStyle/>
          <a:p>
            <a:r>
              <a:rPr lang="en-US" dirty="0"/>
              <a:t>Spire </a:t>
            </a:r>
            <a:r>
              <a:rPr lang="en-US" dirty="0">
                <a:solidFill>
                  <a:srgbClr val="0000FF"/>
                </a:solidFill>
              </a:rPr>
              <a:t>test deployment </a:t>
            </a:r>
            <a:r>
              <a:rPr lang="en-US" dirty="0"/>
              <a:t>at Hawaiian Electric</a:t>
            </a:r>
          </a:p>
          <a:p>
            <a:pPr lvl="1"/>
            <a:r>
              <a:rPr lang="en-US" dirty="0"/>
              <a:t>“Mothballed” Honolulu plant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Managed small power topology, controlling 3 physical breakers via a Modbus PLC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Outcome</a:t>
            </a:r>
          </a:p>
          <a:p>
            <a:pPr lvl="1"/>
            <a:r>
              <a:rPr lang="en-US" dirty="0"/>
              <a:t>Operated continuously in a real environment for 6 days without interfering with plant systems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Successfully met performance (latency) requirements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3689-B398-00EB-DCA6-CF840083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74" y="1691817"/>
            <a:ext cx="2770947" cy="49220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65D536-2486-87C3-17D0-C05E66F2CFF7}"/>
              </a:ext>
            </a:extLst>
          </p:cNvPr>
          <p:cNvSpPr/>
          <p:nvPr/>
        </p:nvSpPr>
        <p:spPr>
          <a:xfrm>
            <a:off x="168441" y="5537223"/>
            <a:ext cx="8025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Babay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Amy, John Schultz, Thomas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Tantillo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Samuel Beckley, Eamon Jordan, Kevin Ruddell, Kevin Jordan, and Yair Amir. "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Deploying intrusion-tolerant SCADA for the power grid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." In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 49th Annual IEEE/IFIP International Conference on Dependable Systems and Networks (DSN)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pp. 328-335, 2019.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9A9066-17E5-05F2-B2FC-1F6418D9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AC05DA-907F-B8E9-BA09-CECE9A9B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3D3CD5-7A83-DDC4-7060-4AEBEAA5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21A746-230E-4B6C-5EE7-4BD93D7DABB7}"/>
              </a:ext>
            </a:extLst>
          </p:cNvPr>
          <p:cNvSpPr/>
          <p:nvPr/>
        </p:nvSpPr>
        <p:spPr>
          <a:xfrm>
            <a:off x="9551163" y="4201354"/>
            <a:ext cx="2182302" cy="1388962"/>
          </a:xfrm>
          <a:prstGeom prst="ellipse">
            <a:avLst/>
          </a:prstGeom>
          <a:noFill/>
          <a:ln w="508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0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0" y="393487"/>
            <a:ext cx="11820938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Byzantine-resilient High-Voltage Relays in the Substation 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(2020 — 2023)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17343"/>
            <a:ext cx="5682574" cy="395961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a typeface="+mn-lt"/>
                <a:cs typeface="+mn-lt"/>
              </a:rPr>
              <a:t>Department of Energy identified </a:t>
            </a:r>
            <a:r>
              <a:rPr lang="en-US" sz="2400" dirty="0">
                <a:solidFill>
                  <a:srgbClr val="1300FF"/>
                </a:solidFill>
                <a:ea typeface="+mn-lt"/>
                <a:cs typeface="+mn-lt"/>
              </a:rPr>
              <a:t>high-voltage transformers</a:t>
            </a:r>
            <a:r>
              <a:rPr lang="en-US" sz="2400" dirty="0">
                <a:ea typeface="+mn-lt"/>
                <a:cs typeface="+mn-lt"/>
              </a:rPr>
              <a:t> as the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most vulnerable</a:t>
            </a:r>
            <a:r>
              <a:rPr lang="en-US" sz="2400" dirty="0">
                <a:ea typeface="+mn-lt"/>
                <a:cs typeface="+mn-lt"/>
              </a:rPr>
              <a:t> component of the grid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Cost millions of dollars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Long procurement process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Compromising a few can impact the grid</a:t>
            </a:r>
          </a:p>
          <a:p>
            <a:r>
              <a:rPr lang="en-US" sz="2400" dirty="0">
                <a:ea typeface="+mn-lt"/>
                <a:cs typeface="+mn-lt"/>
              </a:rPr>
              <a:t>High Voltage Protective Relays protect the transformers; Protective Relays may be vulnerable to cyberattacks </a:t>
            </a:r>
          </a:p>
          <a:p>
            <a:r>
              <a:rPr lang="en-US" sz="2400" dirty="0">
                <a:solidFill>
                  <a:srgbClr val="1300FF"/>
                </a:solidFill>
                <a:ea typeface="+mn-lt"/>
                <a:cs typeface="+mn-lt"/>
              </a:rPr>
              <a:t>Byzantine-resilience</a:t>
            </a:r>
            <a:r>
              <a:rPr lang="en-US" sz="2400" dirty="0">
                <a:ea typeface="+mn-lt"/>
                <a:cs typeface="+mn-lt"/>
              </a:rPr>
              <a:t>: resilient all the way to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intrusion-tolerance</a:t>
            </a:r>
            <a:r>
              <a:rPr lang="en-US" sz="2400" dirty="0">
                <a:ea typeface="+mn-lt"/>
                <a:cs typeface="+mn-lt"/>
              </a:rPr>
              <a:t> --  working correctly even after a successful intrusion by a sophisticated adversary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16" descr="Diagram&#10;&#10;Description automatically generated">
            <a:extLst>
              <a:ext uri="{FF2B5EF4-FFF2-40B4-BE49-F238E27FC236}">
                <a16:creationId xmlns:a16="http://schemas.microsoft.com/office/drawing/2014/main" id="{70425C77-6992-BBF5-3836-E39468735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0" r="-121"/>
          <a:stretch/>
        </p:blipFill>
        <p:spPr>
          <a:xfrm>
            <a:off x="7182679" y="2217343"/>
            <a:ext cx="4664765" cy="37167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325D5-B18E-58EF-17BA-17F485853A82}"/>
              </a:ext>
            </a:extLst>
          </p:cNvPr>
          <p:cNvSpPr/>
          <p:nvPr/>
        </p:nvSpPr>
        <p:spPr>
          <a:xfrm>
            <a:off x="8819320" y="3199894"/>
            <a:ext cx="689113" cy="107342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D11D3-4FE0-7A92-159D-80B867B3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EE790E-CFDD-B6E5-71B1-2779EA2E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AC43A-CCCC-0C0E-35DA-2AC03B2A2908}"/>
              </a:ext>
            </a:extLst>
          </p:cNvPr>
          <p:cNvSpPr txBox="1"/>
          <p:nvPr/>
        </p:nvSpPr>
        <p:spPr>
          <a:xfrm>
            <a:off x="7422873" y="6030347"/>
            <a:ext cx="4225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cs typeface="Calibri"/>
              </a:rPr>
              <a:t>Source: </a:t>
            </a:r>
            <a:r>
              <a:rPr lang="en-US" sz="800" dirty="0">
                <a:ea typeface="+mn-lt"/>
                <a:cs typeface="+mn-lt"/>
                <a:hlinkClick r:id="rId4"/>
              </a:rPr>
              <a:t>https://www.electricaltechnology.org/2021/10/electric-power-distribution-network.html</a:t>
            </a:r>
            <a:endParaRPr lang="en-US" sz="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4258F9-D78B-B529-E309-52A89488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9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Physical Attacks on Substations in Ukraine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EF73EA-D423-015F-95DD-E83DF8E2F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5" y="1688641"/>
            <a:ext cx="597608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60F2B-B365-AABE-7701-0F2A07B17A02}"/>
              </a:ext>
            </a:extLst>
          </p:cNvPr>
          <p:cNvSpPr txBox="1"/>
          <p:nvPr/>
        </p:nvSpPr>
        <p:spPr>
          <a:xfrm>
            <a:off x="1715641" y="5574299"/>
            <a:ext cx="4709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Russia is systematically shelling electrical substations throughout Ukraine.</a:t>
            </a:r>
            <a:r>
              <a:rPr lang="en-US" dirty="0"/>
              <a:t>”</a:t>
            </a:r>
          </a:p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https://texty.org.ua/articles/108414/whats-up-with-the-power-how-russia-destroys-energy-infrastructure/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54D75-9F07-EF58-C902-B0F5C932E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1" y="1832398"/>
            <a:ext cx="4097866" cy="2719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1F6DB-C03D-DC5A-422F-04A619BBBC22}"/>
              </a:ext>
            </a:extLst>
          </p:cNvPr>
          <p:cNvSpPr txBox="1"/>
          <p:nvPr/>
        </p:nvSpPr>
        <p:spPr>
          <a:xfrm>
            <a:off x="1107583" y="4544428"/>
            <a:ext cx="3767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dirty="0" err="1">
                <a:solidFill>
                  <a:srgbClr val="000000"/>
                </a:solidFill>
                <a:effectLst/>
              </a:rPr>
              <a:t>Ukrenergo</a:t>
            </a:r>
            <a:r>
              <a:rPr lang="en-US" sz="1200" b="0" i="1" dirty="0">
                <a:solidFill>
                  <a:srgbClr val="000000"/>
                </a:solidFill>
                <a:effectLst/>
              </a:rPr>
              <a:t> workers at a substation in eastern Ukraine are salvaging pieces of equipment that still can be used for repairs.</a:t>
            </a:r>
          </a:p>
          <a:p>
            <a:r>
              <a:rPr lang="en-US" sz="800" i="1" dirty="0">
                <a:solidFill>
                  <a:srgbClr val="000000"/>
                </a:solidFill>
                <a:latin typeface="+mj-lt"/>
              </a:rPr>
              <a:t>source: </a:t>
            </a:r>
            <a:r>
              <a:rPr lang="en-US" sz="800" dirty="0">
                <a:latin typeface="+mj-lt"/>
                <a:hlinkClick r:id="rId5"/>
              </a:rPr>
              <a:t>https://www.newyorker.com/culture/photo-booth/the-impact-of-russian-missile-strikes-on-ukraines-power-grid</a:t>
            </a:r>
            <a:r>
              <a:rPr lang="en-US" sz="800" dirty="0">
                <a:latin typeface="+mj-lt"/>
              </a:rPr>
              <a:t> </a:t>
            </a:r>
          </a:p>
          <a:p>
            <a:endParaRPr lang="en-US" sz="1200" dirty="0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83EFE-EEB6-3CE2-9A49-34A2C805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976F9-0537-5CFD-BFBA-0BF34AE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312BF-DCEB-FB92-B862-6FAC3DBC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7" y="360760"/>
            <a:ext cx="11330607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Physical Attacks on Substations in the 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4E6A348-D0AB-5DAA-E434-B97E2BBB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4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4D5A6C-7984-5C90-CE2C-A13EEBBE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1" y="1688642"/>
            <a:ext cx="3298050" cy="4531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C85D13-8D57-CB85-351A-F091A9594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8" b="14023"/>
          <a:stretch/>
        </p:blipFill>
        <p:spPr>
          <a:xfrm>
            <a:off x="5572589" y="3899134"/>
            <a:ext cx="5080000" cy="21848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80798D-17FA-07DC-91B4-AE50C77C3BE5}"/>
              </a:ext>
            </a:extLst>
          </p:cNvPr>
          <p:cNvSpPr txBox="1"/>
          <p:nvPr/>
        </p:nvSpPr>
        <p:spPr>
          <a:xfrm>
            <a:off x="5758034" y="2333472"/>
            <a:ext cx="4709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>
                <a:solidFill>
                  <a:srgbClr val="000000"/>
                </a:solidFill>
                <a:latin typeface="ProximaNova"/>
              </a:rPr>
              <a:t>A</a:t>
            </a:r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ttacks on Electrical Substations Raise Alarm.</a:t>
            </a:r>
            <a:r>
              <a:rPr lang="en-US" dirty="0"/>
              <a:t>”</a:t>
            </a:r>
          </a:p>
          <a:p>
            <a:r>
              <a:rPr lang="en-US" sz="800" dirty="0"/>
              <a:t>Sources:</a:t>
            </a:r>
          </a:p>
          <a:p>
            <a:r>
              <a:rPr lang="en-US" sz="800" dirty="0">
                <a:hlinkClick r:id="rId4"/>
              </a:rPr>
              <a:t>https://www.nytimes.com/2023/02/04/us/electrical-substation-attacks-nc-wa.html</a:t>
            </a:r>
            <a:r>
              <a:rPr lang="en-US" sz="800" dirty="0"/>
              <a:t> </a:t>
            </a:r>
          </a:p>
          <a:p>
            <a:r>
              <a:rPr lang="en-US" sz="800" dirty="0">
                <a:hlinkClick r:id="rId5"/>
              </a:rPr>
              <a:t>https://www.seattletimes.com/seattle-news/what-motivated-the-pacific-northwest-substation-attacks/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https://myfox8.com/news/investigations/power-grid-attack/2-months-since-moore-county/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9E9A3-EF77-5122-F1E7-0EB517F2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77284-02A4-309E-6E96-B6AFF350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CEDAF-1522-4EB1-3110-97AC1ADB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0" y="393487"/>
            <a:ext cx="11820938" cy="90013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Byzantine-resilient High-Voltage Relays in the Substation 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(2020 — 2023)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2230595"/>
            <a:ext cx="5682574" cy="39596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>
                <a:cs typeface="Calibri" panose="020F0502020204030204"/>
              </a:rPr>
              <a:t>The Cyberattack angle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cs typeface="Calibri" panose="020F0502020204030204"/>
              </a:rPr>
              <a:t>A protective relay that </a:t>
            </a: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does not trip</a:t>
            </a:r>
            <a:r>
              <a:rPr lang="en-US" sz="2400" dirty="0">
                <a:cs typeface="Calibri" panose="020F0502020204030204"/>
              </a:rPr>
              <a:t> when it should, can cause </a:t>
            </a: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irreparable damage</a:t>
            </a:r>
            <a:r>
              <a:rPr lang="en-US" sz="2400" dirty="0">
                <a:cs typeface="Calibri" panose="020F0502020204030204"/>
              </a:rPr>
              <a:t> to the transformer and its connected customers 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cs typeface="Calibri" panose="020F0502020204030204"/>
              </a:rPr>
              <a:t>A protective relay that does </a:t>
            </a: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unnecessarily trip</a:t>
            </a:r>
            <a:r>
              <a:rPr lang="en-US" sz="2400" dirty="0">
                <a:cs typeface="Calibri" panose="020F0502020204030204"/>
              </a:rPr>
              <a:t>, causes a major </a:t>
            </a:r>
            <a:r>
              <a:rPr lang="en-US" sz="2400" dirty="0">
                <a:solidFill>
                  <a:srgbClr val="FF0000"/>
                </a:solidFill>
                <a:cs typeface="Calibri" panose="020F0502020204030204"/>
              </a:rPr>
              <a:t>disruption </a:t>
            </a:r>
            <a:r>
              <a:rPr lang="en-US" sz="2400" dirty="0">
                <a:cs typeface="Calibri" panose="020F0502020204030204"/>
              </a:rPr>
              <a:t>to a large number of customers</a:t>
            </a:r>
          </a:p>
          <a:p>
            <a:pPr marL="0" indent="0">
              <a:buNone/>
            </a:pPr>
            <a:r>
              <a:rPr lang="en-US" sz="2400" b="1" dirty="0">
                <a:cs typeface="Calibri" panose="020F0502020204030204"/>
              </a:rPr>
              <a:t>DoE project addressing that angle</a:t>
            </a:r>
          </a:p>
          <a:p>
            <a:r>
              <a:rPr lang="en-US" sz="2400" dirty="0"/>
              <a:t>Collaboration between </a:t>
            </a:r>
            <a:r>
              <a:rPr lang="en-US" sz="2400" dirty="0">
                <a:solidFill>
                  <a:srgbClr val="1300FF"/>
                </a:solidFill>
              </a:rPr>
              <a:t>Pacific Northwest National Laboratory (PNNL), Sandia National Laboratories (SNL)</a:t>
            </a:r>
            <a:r>
              <a:rPr lang="en-US" sz="2400" dirty="0"/>
              <a:t>, and</a:t>
            </a:r>
            <a:r>
              <a:rPr lang="en-US" sz="2400" dirty="0">
                <a:solidFill>
                  <a:srgbClr val="1300FF"/>
                </a:solidFill>
              </a:rPr>
              <a:t> Johns Hopkins</a:t>
            </a:r>
          </a:p>
          <a:p>
            <a:r>
              <a:rPr lang="en-US" sz="2400" dirty="0"/>
              <a:t>Industry partners: </a:t>
            </a:r>
            <a:r>
              <a:rPr lang="en-US" sz="2400" dirty="0">
                <a:solidFill>
                  <a:srgbClr val="1300FF"/>
                </a:solidFill>
              </a:rPr>
              <a:t>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1300FF"/>
                </a:solidFill>
              </a:rPr>
              <a:t>Siemens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1300FF"/>
                </a:solidFill>
              </a:rPr>
              <a:t>Hitachi Energy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400" dirty="0">
              <a:cs typeface="Calibri" panose="020F0502020204030204"/>
            </a:endParaRPr>
          </a:p>
        </p:txBody>
      </p:sp>
      <p:pic>
        <p:nvPicPr>
          <p:cNvPr id="5" name="Picture 16" descr="Diagram&#10;&#10;Description automatically generated">
            <a:extLst>
              <a:ext uri="{FF2B5EF4-FFF2-40B4-BE49-F238E27FC236}">
                <a16:creationId xmlns:a16="http://schemas.microsoft.com/office/drawing/2014/main" id="{70425C77-6992-BBF5-3836-E39468735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0" r="-121"/>
          <a:stretch/>
        </p:blipFill>
        <p:spPr>
          <a:xfrm>
            <a:off x="7182679" y="2217343"/>
            <a:ext cx="4664765" cy="37167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325D5-B18E-58EF-17BA-17F485853A82}"/>
              </a:ext>
            </a:extLst>
          </p:cNvPr>
          <p:cNvSpPr/>
          <p:nvPr/>
        </p:nvSpPr>
        <p:spPr>
          <a:xfrm>
            <a:off x="8819320" y="3199894"/>
            <a:ext cx="689113" cy="107342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D11D3-4FE0-7A92-159D-80B867B3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EE790E-CFDD-B6E5-71B1-2779EA2E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AC43A-CCCC-0C0E-35DA-2AC03B2A2908}"/>
              </a:ext>
            </a:extLst>
          </p:cNvPr>
          <p:cNvSpPr txBox="1"/>
          <p:nvPr/>
        </p:nvSpPr>
        <p:spPr>
          <a:xfrm>
            <a:off x="7422873" y="6030347"/>
            <a:ext cx="4225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cs typeface="Calibri"/>
              </a:rPr>
              <a:t>Source: </a:t>
            </a:r>
            <a:r>
              <a:rPr lang="en-US" sz="800" dirty="0">
                <a:ea typeface="+mn-lt"/>
                <a:cs typeface="+mn-lt"/>
                <a:hlinkClick r:id="rId4"/>
              </a:rPr>
              <a:t>https://www.electricaltechnology.org/2021/10/electric-power-distribution-network.html</a:t>
            </a:r>
            <a:endParaRPr lang="en-US" sz="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4258F9-D78B-B529-E309-52A89488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3DD8-AAC7-17C1-9441-D2AF8A06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524159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Designing Byzantine-resilient Protection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27D8-5546-A7D0-EADC-7EDFE113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algn="r"/>
            <a:endParaRPr lang="en-US" sz="2400" dirty="0">
              <a:ea typeface="+mn-lt"/>
              <a:cs typeface="+mn-lt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BADEEDCF-6966-3F99-FF01-A3847478EA51}"/>
              </a:ext>
            </a:extLst>
          </p:cNvPr>
          <p:cNvSpPr/>
          <p:nvPr/>
        </p:nvSpPr>
        <p:spPr>
          <a:xfrm>
            <a:off x="3997196" y="2474559"/>
            <a:ext cx="1938693" cy="1264816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Real-Time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A544661-5B2C-3C91-49AE-686D5B645AF4}"/>
              </a:ext>
            </a:extLst>
          </p:cNvPr>
          <p:cNvSpPr/>
          <p:nvPr/>
        </p:nvSpPr>
        <p:spPr>
          <a:xfrm>
            <a:off x="5724600" y="3113658"/>
            <a:ext cx="1938693" cy="1264816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Economic Factors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DD1F4E0-C595-BE45-4B37-76B464D5EBC7}"/>
              </a:ext>
            </a:extLst>
          </p:cNvPr>
          <p:cNvSpPr/>
          <p:nvPr/>
        </p:nvSpPr>
        <p:spPr>
          <a:xfrm>
            <a:off x="3997196" y="3862691"/>
            <a:ext cx="1938693" cy="126481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Long System Lifetime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E0B7F0B4-A6CA-F22D-50C8-955745E371A7}"/>
              </a:ext>
            </a:extLst>
          </p:cNvPr>
          <p:cNvSpPr/>
          <p:nvPr/>
        </p:nvSpPr>
        <p:spPr>
          <a:xfrm>
            <a:off x="5724599" y="4611312"/>
            <a:ext cx="1938693" cy="1264816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Seamless System Integration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32FC4-1E30-D4F4-20F2-8ED077531101}"/>
              </a:ext>
            </a:extLst>
          </p:cNvPr>
          <p:cNvSpPr txBox="1"/>
          <p:nvPr/>
        </p:nvSpPr>
        <p:spPr>
          <a:xfrm>
            <a:off x="433148" y="2645302"/>
            <a:ext cx="358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Very exact real-time latency requirement of quarter-power cycle in all operating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E7A84-B773-C5B2-D5DA-3954EB13D3A2}"/>
              </a:ext>
            </a:extLst>
          </p:cNvPr>
          <p:cNvSpPr txBox="1"/>
          <p:nvPr/>
        </p:nvSpPr>
        <p:spPr>
          <a:xfrm>
            <a:off x="7853164" y="3162144"/>
            <a:ext cx="3672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sz="1800" dirty="0">
                <a:ea typeface="+mn-lt"/>
                <a:cs typeface="+mn-lt"/>
              </a:rPr>
              <a:t>protective relay is a reasonably expensive device and there are many of them in the system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F459-72C5-C47B-86D0-F14778EF752B}"/>
              </a:ext>
            </a:extLst>
          </p:cNvPr>
          <p:cNvSpPr txBox="1"/>
          <p:nvPr/>
        </p:nvSpPr>
        <p:spPr>
          <a:xfrm>
            <a:off x="455002" y="4256355"/>
            <a:ext cx="358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Resiliency with long system lifetime with continuous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3809F-352A-9F58-2677-5473411E95CB}"/>
              </a:ext>
            </a:extLst>
          </p:cNvPr>
          <p:cNvSpPr txBox="1"/>
          <p:nvPr/>
        </p:nvSpPr>
        <p:spPr>
          <a:xfrm>
            <a:off x="7853164" y="4675799"/>
            <a:ext cx="3883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sz="1800" dirty="0">
                <a:ea typeface="+mn-lt"/>
                <a:cs typeface="+mn-lt"/>
              </a:rPr>
              <a:t>solution should be capable of integrating into existing substations without changes to </a:t>
            </a:r>
            <a:r>
              <a:rPr lang="en-US" dirty="0">
                <a:ea typeface="+mn-lt"/>
                <a:cs typeface="+mn-lt"/>
              </a:rPr>
              <a:t>the</a:t>
            </a:r>
            <a:r>
              <a:rPr lang="en-US" sz="1800" dirty="0">
                <a:ea typeface="+mn-lt"/>
                <a:cs typeface="+mn-lt"/>
              </a:rPr>
              <a:t> infrastructure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E31D-3545-7103-5D3F-12386D69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3/8/23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0B8F363-7856-4C0D-EB7D-6199E53C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F7BA385-C451-C80D-76C0-089FA5CB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CERAWeek 2023                                          Yair Amir, Johns Hopkins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1981</Words>
  <Application>Microsoft Macintosh PowerPoint</Application>
  <PresentationFormat>Widescreen</PresentationFormat>
  <Paragraphs>374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ProximaNova</vt:lpstr>
      <vt:lpstr>Wingdings</vt:lpstr>
      <vt:lpstr>office theme</vt:lpstr>
      <vt:lpstr>Spire: Cyberattack-resilient Power Grid Substations</vt:lpstr>
      <vt:lpstr>Increasing Cyber Attacks on Grid Control Systems Reinforce the Need for Intrusion-tolerant Systems… </vt:lpstr>
      <vt:lpstr>DoD Red Team Experiment  (March – April  2017)</vt:lpstr>
      <vt:lpstr>Hawaiian Electric Test Deployment (January – February 2018)</vt:lpstr>
      <vt:lpstr> Byzantine-resilient High-Voltage Relays in the Substation  (2020 — 2023)</vt:lpstr>
      <vt:lpstr>Physical Attacks on Substations in Ukraine</vt:lpstr>
      <vt:lpstr>Physical Attacks on Substations in the US</vt:lpstr>
      <vt:lpstr> Byzantine-resilient High-Voltage Relays in the Substation  (2020 — 2023)</vt:lpstr>
      <vt:lpstr>Designing Byzantine-resilient Protection</vt:lpstr>
      <vt:lpstr>Spire for the Substation</vt:lpstr>
      <vt:lpstr>Toward a Byzantine-resilient Architecture</vt:lpstr>
      <vt:lpstr>Toward a Byzantine-resilient Architecture</vt:lpstr>
      <vt:lpstr>Typical IEC61850 Substation Architecture</vt:lpstr>
      <vt:lpstr>Byzantine-resilient Substation Architecture</vt:lpstr>
      <vt:lpstr>Protocol: State Machine</vt:lpstr>
      <vt:lpstr>Evaluation Operating Conditions</vt:lpstr>
      <vt:lpstr>Performance Evaluation : Fault-free Operating Condition</vt:lpstr>
      <vt:lpstr>Performance Evaluation : Fail-Stop Fault or Proactive Recovery Operating Condition</vt:lpstr>
      <vt:lpstr>Performance Evaluation : Byzantine Fault Operating Condition</vt:lpstr>
      <vt:lpstr>Performance Evaluation : Byzantine Fault and Proactive Recovery Operating Condition</vt:lpstr>
      <vt:lpstr>Performance Evaluation : Fail-Stop Fault and Proactive Recovery Operating Condition</vt:lpstr>
      <vt:lpstr>Real-Time Kernel Option</vt:lpstr>
      <vt:lpstr>Machine Learning-based Situational Awareness</vt:lpstr>
      <vt:lpstr>Spire for the Substation</vt:lpstr>
      <vt:lpstr>Questions / Comments</vt:lpstr>
      <vt:lpstr>Backup Slide 1</vt:lpstr>
      <vt:lpstr>Backup Slide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Yair Amir</cp:lastModifiedBy>
  <cp:revision>230</cp:revision>
  <dcterms:created xsi:type="dcterms:W3CDTF">2023-01-17T19:47:26Z</dcterms:created>
  <dcterms:modified xsi:type="dcterms:W3CDTF">2023-03-04T04:29:35Z</dcterms:modified>
</cp:coreProperties>
</file>